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2"/>
  </p:sldMasterIdLst>
  <p:notesMasterIdLst>
    <p:notesMasterId r:id="rId51"/>
  </p:notesMasterIdLst>
  <p:handoutMasterIdLst>
    <p:handoutMasterId r:id="rId52"/>
  </p:handoutMasterIdLst>
  <p:sldIdLst>
    <p:sldId id="403" r:id="rId3"/>
    <p:sldId id="410" r:id="rId4"/>
    <p:sldId id="266" r:id="rId5"/>
    <p:sldId id="271" r:id="rId6"/>
    <p:sldId id="272" r:id="rId7"/>
    <p:sldId id="319" r:id="rId8"/>
    <p:sldId id="364" r:id="rId9"/>
    <p:sldId id="366" r:id="rId10"/>
    <p:sldId id="365" r:id="rId11"/>
    <p:sldId id="367" r:id="rId12"/>
    <p:sldId id="369" r:id="rId13"/>
    <p:sldId id="370" r:id="rId14"/>
    <p:sldId id="371" r:id="rId15"/>
    <p:sldId id="372" r:id="rId16"/>
    <p:sldId id="448" r:id="rId17"/>
    <p:sldId id="373" r:id="rId18"/>
    <p:sldId id="374" r:id="rId19"/>
    <p:sldId id="375" r:id="rId20"/>
    <p:sldId id="376" r:id="rId21"/>
    <p:sldId id="377" r:id="rId22"/>
    <p:sldId id="275" r:id="rId23"/>
    <p:sldId id="320" r:id="rId24"/>
    <p:sldId id="321" r:id="rId25"/>
    <p:sldId id="395" r:id="rId26"/>
    <p:sldId id="447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98" r:id="rId36"/>
    <p:sldId id="332" r:id="rId37"/>
    <p:sldId id="399" r:id="rId38"/>
    <p:sldId id="406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407" r:id="rId49"/>
    <p:sldId id="41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C"/>
    <a:srgbClr val="FEFCD4"/>
    <a:srgbClr val="C80974"/>
    <a:srgbClr val="DB07AE"/>
    <a:srgbClr val="C804BA"/>
    <a:srgbClr val="5E025E"/>
    <a:srgbClr val="0066FF"/>
    <a:srgbClr val="3399FF"/>
    <a:srgbClr val="99CCFF"/>
    <a:srgbClr val="A0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8" autoAdjust="0"/>
    <p:restoredTop sz="95324" autoAdjust="0"/>
  </p:normalViewPr>
  <p:slideViewPr>
    <p:cSldViewPr snapToGrid="0">
      <p:cViewPr varScale="1">
        <p:scale>
          <a:sx n="115" d="100"/>
          <a:sy n="115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30E08F2E-5F06-4CE2-A139-452A1382A6F0}" type="datetimeFigureOut">
              <a:rPr lang="en-US" altLang="zh-TW"/>
              <a:t>3/12/2026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r>
              <a:rPr lang="en-US" altLang="zh-TW"/>
              <a:t>0</a:t>
            </a:r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828588A-5C4E-401A-AECC-B6F63A9DE965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A4C5DC6-1594-414D-9341-ABA08739246C}" type="datetimeFigureOut">
              <a:t>2026/3/12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r>
              <a:rPr lang="en-US" altLang="zh-TW"/>
              <a:t>0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542409-6A04-4DC6-AC3A-D3758287A8F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0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43600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30000"/>
                  <a:satMod val="115000"/>
                </a:schemeClr>
                <a:schemeClr val="accent2">
                  <a:tint val="34000"/>
                </a:schemeClr>
              </a:duotone>
            </a:blip>
            <a:srcRect/>
            <a:tile tx="0" ty="0" sx="60000" sy="59000" flip="none" algn="b"/>
          </a:blipFill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918"/>
            <a:ext cx="11020677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43600"/>
          </a:xfrm>
          <a:prstGeom prst="rect">
            <a:avLst/>
          </a:prstGeom>
          <a:blipFill dpi="0" rotWithShape="1">
            <a:blip r:embed="rId3">
              <a:duotone>
                <a:schemeClr val="accent2">
                  <a:shade val="30000"/>
                  <a:satMod val="115000"/>
                </a:schemeClr>
                <a:schemeClr val="accent2">
                  <a:tint val="34000"/>
                </a:schemeClr>
              </a:duotone>
            </a:blip>
            <a:srcRect/>
            <a:tile tx="0" ty="0" sx="60000" sy="59000" flip="none" algn="b"/>
          </a:blipFill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918"/>
            <a:ext cx="11020677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zh-TW" sz="6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9" name="圖片 8" descr="波浪" title="投影片設計圖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圖片 10" descr="綠色植物特寫圖片" title="投影片設計圖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652519" y="6629400"/>
            <a:ext cx="11230857" cy="2286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>
            <a:lvl1pPr>
              <a:defRPr sz="1100">
                <a:solidFill>
                  <a:srgbClr val="002060"/>
                </a:solidFill>
              </a:defRPr>
            </a:lvl1pPr>
          </a:lstStyle>
          <a:p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 baseline="0"/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" y="6629400"/>
            <a:ext cx="335382" cy="228600"/>
          </a:xfrm>
          <a:prstGeom prst="rect">
            <a:avLst/>
          </a:prstGeom>
        </p:spPr>
      </p:pic>
      <p:sp>
        <p:nvSpPr>
          <p:cNvPr id="7" name="圓角矩形 6"/>
          <p:cNvSpPr/>
          <p:nvPr userDrawn="1"/>
        </p:nvSpPr>
        <p:spPr>
          <a:xfrm rot="5400000">
            <a:off x="-3167063" y="3167063"/>
            <a:ext cx="6629400" cy="2952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6000">
                <a:srgbClr val="99CCFF">
                  <a:alpha val="30000"/>
                </a:srgbClr>
              </a:gs>
              <a:gs pos="80000">
                <a:srgbClr val="0070C0"/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-83196" y="66675"/>
            <a:ext cx="461665" cy="12287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baseline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 部</a:t>
            </a:r>
          </a:p>
        </p:txBody>
      </p:sp>
      <p:sp>
        <p:nvSpPr>
          <p:cNvPr id="9" name="頁尾版面配置區 2"/>
          <p:cNvSpPr txBox="1">
            <a:spLocks/>
          </p:cNvSpPr>
          <p:nvPr userDrawn="1"/>
        </p:nvSpPr>
        <p:spPr>
          <a:xfrm>
            <a:off x="1636057" y="6629400"/>
            <a:ext cx="10555943" cy="228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zh-TW" sz="1100" kern="120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/>
              <a:t>https://survey.motc.gov.tw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TW" sz="3400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zh-TW"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43051" y="480545"/>
            <a:ext cx="3668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sz="2000" b="1" smtClean="0">
                <a:solidFill>
                  <a:srgbClr val="3399FF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115</a:t>
            </a:r>
            <a:r>
              <a:rPr lang="zh-TW" altLang="en-US" sz="2000" b="1" smtClean="0">
                <a:solidFill>
                  <a:srgbClr val="3399FF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zh-TW" altLang="en-US" sz="2000" b="1" dirty="0">
                <a:solidFill>
                  <a:srgbClr val="3399FF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「汽車貨運調查研習班」</a:t>
            </a:r>
            <a:r>
              <a:rPr lang="zh-TW" altLang="en-US" sz="2000" dirty="0">
                <a:solidFill>
                  <a:srgbClr val="3399FF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214316"/>
            <a:ext cx="121950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16629" y="2077270"/>
            <a:ext cx="70566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TW" altLang="en-US" sz="5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管理介面操作說明</a:t>
            </a:r>
          </a:p>
        </p:txBody>
      </p:sp>
    </p:spTree>
    <p:extLst>
      <p:ext uri="{BB962C8B-B14F-4D97-AF65-F5344CB8AC3E}">
        <p14:creationId xmlns:p14="http://schemas.microsoft.com/office/powerpoint/2010/main" val="30049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1" y="571647"/>
            <a:ext cx="11679361" cy="54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9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2429108" y="2768600"/>
            <a:ext cx="6399206" cy="3107313"/>
          </a:xfrm>
          <a:prstGeom prst="wedgeEllipseCallout">
            <a:avLst>
              <a:gd name="adj1" fmla="val -6024"/>
              <a:gd name="adj2" fmla="val -8291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輸入「使用者帳號」、「姓名」、「聯絡電話」、「電子信箱」及「啟動目錄」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新增儲存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鈕即完成新增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96900" y="1778000"/>
            <a:ext cx="11475422" cy="1181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4775200" y="1333500"/>
            <a:ext cx="1074854" cy="444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5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7" y="248288"/>
            <a:ext cx="11168386" cy="61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10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2006046" y="2977245"/>
            <a:ext cx="4205734" cy="2231570"/>
          </a:xfrm>
          <a:prstGeom prst="wedgeEllipseCallout">
            <a:avLst>
              <a:gd name="adj1" fmla="val -36095"/>
              <a:gd name="adj2" fmla="val -12142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點選欲修改之帳號→按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鈕可進入編輯帳號畫面</a:t>
            </a:r>
          </a:p>
        </p:txBody>
      </p:sp>
    </p:spTree>
    <p:extLst>
      <p:ext uri="{BB962C8B-B14F-4D97-AF65-F5344CB8AC3E}">
        <p14:creationId xmlns:p14="http://schemas.microsoft.com/office/powerpoint/2010/main" val="25713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3" y="248287"/>
            <a:ext cx="10171792" cy="62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11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4914865" y="2953719"/>
            <a:ext cx="4205734" cy="2231570"/>
          </a:xfrm>
          <a:prstGeom prst="wedgeEllipseCallout">
            <a:avLst>
              <a:gd name="adj1" fmla="val -36095"/>
              <a:gd name="adj2" fmla="val -12142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完成修改相關設定後按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儲存修改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鈕即完成修改。</a:t>
            </a:r>
          </a:p>
        </p:txBody>
      </p:sp>
    </p:spTree>
    <p:extLst>
      <p:ext uri="{BB962C8B-B14F-4D97-AF65-F5344CB8AC3E}">
        <p14:creationId xmlns:p14="http://schemas.microsoft.com/office/powerpoint/2010/main" val="17767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8" y="775900"/>
            <a:ext cx="11089902" cy="515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12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2352908" y="3496130"/>
            <a:ext cx="4205734" cy="2231570"/>
          </a:xfrm>
          <a:prstGeom prst="wedgeEllipseCallout">
            <a:avLst>
              <a:gd name="adj1" fmla="val -37217"/>
              <a:gd name="adj2" fmla="val -134193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在修改畫面中點選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修改密碼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分頁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鈕可重設密碼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352908" y="1153886"/>
            <a:ext cx="760406" cy="468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1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8" y="775906"/>
            <a:ext cx="11462682" cy="53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13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578448" y="4093030"/>
            <a:ext cx="5791200" cy="2231570"/>
          </a:xfrm>
          <a:prstGeom prst="wedgeEllipseCallout">
            <a:avLst>
              <a:gd name="adj1" fmla="val 27063"/>
              <a:gd name="adj2" fmla="val -104356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顯示「確定重設密碼」訊息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即完成重設密碼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重設密碼會使密碼變為與帳號相同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988363" y="6629400"/>
            <a:ext cx="11230857" cy="228600"/>
          </a:xfrm>
        </p:spPr>
        <p:txBody>
          <a:bodyPr/>
          <a:lstStyle/>
          <a:p>
            <a:r>
              <a:rPr lang="en-US" altLang="zh-TW" b="1" dirty="0"/>
              <a:t>https://survey.motc.gov.tw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14</a:t>
            </a:fld>
            <a:endParaRPr lang="zh-TW"/>
          </a:p>
        </p:txBody>
      </p:sp>
      <p:sp>
        <p:nvSpPr>
          <p:cNvPr id="7" name="內容版面配置區 3"/>
          <p:cNvSpPr txBox="1">
            <a:spLocks/>
          </p:cNvSpPr>
          <p:nvPr/>
        </p:nvSpPr>
        <p:spPr>
          <a:xfrm>
            <a:off x="1579418" y="515645"/>
            <a:ext cx="9750829" cy="5752151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lang="zh-TW"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目前系統預設分配樣本之調查員與審核員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所有樣本之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皆設定為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S+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單位代碼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之帳號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單位，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單位代碼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6344" lvl="2" indent="0">
              <a:buNone/>
            </a:pPr>
            <a:r>
              <a:rPr lang="en-US" altLang="zh-TW" sz="2800" dirty="0" smtClean="0"/>
              <a:t>52-</a:t>
            </a:r>
            <a:r>
              <a:rPr lang="zh-TW" altLang="en-US" sz="2800" dirty="0" smtClean="0"/>
              <a:t>桃園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53-</a:t>
            </a:r>
            <a:r>
              <a:rPr lang="zh-TW" altLang="en-US" sz="2800" dirty="0" smtClean="0"/>
              <a:t>中壢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54-</a:t>
            </a:r>
            <a:r>
              <a:rPr lang="zh-TW" altLang="en-US" sz="2800" dirty="0" smtClean="0"/>
              <a:t>苗栗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endParaRPr lang="en-US" altLang="zh-TW" sz="2800" dirty="0" smtClean="0"/>
          </a:p>
          <a:p>
            <a:pPr marL="466344" lvl="2" indent="0">
              <a:buNone/>
            </a:pPr>
            <a:r>
              <a:rPr lang="en-US" altLang="zh-TW" sz="2800" dirty="0" smtClean="0"/>
              <a:t>63-</a:t>
            </a:r>
            <a:r>
              <a:rPr lang="zh-TW" altLang="en-US" sz="2800" dirty="0" smtClean="0"/>
              <a:t>豐原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64-</a:t>
            </a:r>
            <a:r>
              <a:rPr lang="zh-TW" altLang="en-US" sz="2800" dirty="0" smtClean="0"/>
              <a:t>彰化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65-</a:t>
            </a:r>
            <a:r>
              <a:rPr lang="zh-TW" altLang="en-US" sz="2800" dirty="0" smtClean="0"/>
              <a:t>南投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endParaRPr lang="en-US" altLang="zh-TW" sz="2800" smtClean="0"/>
          </a:p>
          <a:p>
            <a:pPr marL="466344" lvl="2" indent="0">
              <a:buNone/>
            </a:pPr>
            <a:r>
              <a:rPr lang="en-US" altLang="zh-TW" sz="2800" smtClean="0"/>
              <a:t>81-</a:t>
            </a:r>
            <a:r>
              <a:rPr lang="zh-TW" altLang="en-US" sz="2800" dirty="0" smtClean="0"/>
              <a:t>臺</a:t>
            </a:r>
            <a:r>
              <a:rPr lang="zh-TW" altLang="en-US" sz="2800" dirty="0"/>
              <a:t>東監理站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82-</a:t>
            </a:r>
            <a:r>
              <a:rPr lang="zh-TW" altLang="en-US" sz="2800" dirty="0" smtClean="0"/>
              <a:t>屏東</a:t>
            </a:r>
            <a:r>
              <a:rPr lang="zh-TW" altLang="en-US" sz="2800" dirty="0"/>
              <a:t>監理站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85-</a:t>
            </a:r>
            <a:r>
              <a:rPr lang="zh-TW" altLang="en-US" sz="2800" dirty="0" smtClean="0"/>
              <a:t>旗山</a:t>
            </a:r>
            <a:r>
              <a:rPr lang="zh-TW" altLang="en-US" sz="2800" dirty="0"/>
              <a:t>監理</a:t>
            </a:r>
            <a:r>
              <a:rPr lang="zh-TW" altLang="en-US" sz="2800" dirty="0" smtClean="0"/>
              <a:t>站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除上述單位，其餘單位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單位代碼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之帳號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請確認帳號名稱是否正確，若帳號名稱没有設定正確，會影響調查費用填報功能資料錯誤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3A917CB-DC1A-411D-B7DC-BC01AAC9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55" y="1016000"/>
            <a:ext cx="9144000" cy="5274558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40" y="238895"/>
            <a:ext cx="3741760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三、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樣本重設密碼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15</a:t>
            </a:fld>
            <a:endParaRPr lang="en-US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5150448" y="4257840"/>
            <a:ext cx="5791200" cy="2231570"/>
          </a:xfrm>
          <a:prstGeom prst="wedgeEllipseCallout">
            <a:avLst>
              <a:gd name="adj1" fmla="val -41803"/>
              <a:gd name="adj2" fmla="val -86603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安全控管作業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樣本重設密碼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01130" y="3302961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69581" y="2842492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B8DC8BB1-8375-41DF-9341-1DAF5CBFA9B6}"/>
              </a:ext>
            </a:extLst>
          </p:cNvPr>
          <p:cNvSpPr/>
          <p:nvPr/>
        </p:nvSpPr>
        <p:spPr>
          <a:xfrm>
            <a:off x="2456874" y="3064165"/>
            <a:ext cx="1944256" cy="81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="" xmlns:a16="http://schemas.microsoft.com/office/drawing/2014/main" id="{62F62291-584F-43B9-B94D-2C591EB2DE62}"/>
              </a:ext>
            </a:extLst>
          </p:cNvPr>
          <p:cNvSpPr/>
          <p:nvPr/>
        </p:nvSpPr>
        <p:spPr>
          <a:xfrm>
            <a:off x="7941081" y="2780145"/>
            <a:ext cx="1944256" cy="6488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5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34" y="212874"/>
            <a:ext cx="10112005" cy="6258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16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2386120" y="3922556"/>
            <a:ext cx="3775516" cy="1805144"/>
          </a:xfrm>
          <a:prstGeom prst="wedgeEllipseCallout">
            <a:avLst>
              <a:gd name="adj1" fmla="val 51379"/>
              <a:gd name="adj2" fmla="val -112323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選擇欲重設密碼之樣本車種</a:t>
            </a:r>
          </a:p>
        </p:txBody>
      </p:sp>
    </p:spTree>
    <p:extLst>
      <p:ext uri="{BB962C8B-B14F-4D97-AF65-F5344CB8AC3E}">
        <p14:creationId xmlns:p14="http://schemas.microsoft.com/office/powerpoint/2010/main" val="32737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A9AB1C6-BFCA-4217-B190-71D91A9C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" y="1104225"/>
            <a:ext cx="10963565" cy="4649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17</a:t>
            </a:fld>
            <a:endParaRPr lang="en-US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1057234" y="3428999"/>
            <a:ext cx="4033157" cy="2231570"/>
          </a:xfrm>
          <a:prstGeom prst="wedgeEllipseCallout">
            <a:avLst>
              <a:gd name="adj1" fmla="val 11182"/>
              <a:gd name="adj2" fmla="val -9508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輸入統編、公司名稱→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可篩選出符合條件之樣本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5219700" y="3977090"/>
            <a:ext cx="4361852" cy="1839350"/>
          </a:xfrm>
          <a:prstGeom prst="wedgeEllipseCallout">
            <a:avLst>
              <a:gd name="adj1" fmla="val 25528"/>
              <a:gd name="adj2" fmla="val -8487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營業重設密碼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即可重設該業者密碼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="" xmlns:a16="http://schemas.microsoft.com/office/drawing/2014/main" id="{DFCAC878-F7BD-45E7-8A4B-E66D91224CF5}"/>
              </a:ext>
            </a:extLst>
          </p:cNvPr>
          <p:cNvSpPr/>
          <p:nvPr/>
        </p:nvSpPr>
        <p:spPr>
          <a:xfrm>
            <a:off x="1579418" y="2170154"/>
            <a:ext cx="2780146" cy="2590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="" xmlns:a16="http://schemas.microsoft.com/office/drawing/2014/main" id="{960C40E8-D6B3-4D91-8933-16F9CB3B05A0}"/>
              </a:ext>
            </a:extLst>
          </p:cNvPr>
          <p:cNvSpPr/>
          <p:nvPr/>
        </p:nvSpPr>
        <p:spPr>
          <a:xfrm>
            <a:off x="8658225" y="3086100"/>
            <a:ext cx="704850" cy="238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54215A76-76CD-4C20-BBD5-2F7726BF357E}"/>
              </a:ext>
            </a:extLst>
          </p:cNvPr>
          <p:cNvGrpSpPr/>
          <p:nvPr/>
        </p:nvGrpSpPr>
        <p:grpSpPr>
          <a:xfrm>
            <a:off x="2363638" y="2006910"/>
            <a:ext cx="397205" cy="123111"/>
            <a:chOff x="3217653" y="1196426"/>
            <a:chExt cx="397205" cy="12311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8519B11-113B-4424-9831-B45A1397C986}"/>
                </a:ext>
              </a:extLst>
            </p:cNvPr>
            <p:cNvSpPr/>
            <p:nvPr/>
          </p:nvSpPr>
          <p:spPr>
            <a:xfrm>
              <a:off x="3217653" y="1207699"/>
              <a:ext cx="324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8C3F7F88-1F55-49D6-9399-C0E6B296D6B5}"/>
                </a:ext>
              </a:extLst>
            </p:cNvPr>
            <p:cNvSpPr txBox="1"/>
            <p:nvPr/>
          </p:nvSpPr>
          <p:spPr>
            <a:xfrm>
              <a:off x="3239730" y="1196426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2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18</a:t>
            </a:fld>
            <a:endParaRPr lang="en-US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520795"/>
            <a:ext cx="9861886" cy="5778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橢圓形圖說文字 4"/>
          <p:cNvSpPr/>
          <p:nvPr/>
        </p:nvSpPr>
        <p:spPr>
          <a:xfrm>
            <a:off x="6886874" y="2490370"/>
            <a:ext cx="4361852" cy="1839350"/>
          </a:xfrm>
          <a:prstGeom prst="wedgeEllipseCallout">
            <a:avLst>
              <a:gd name="adj1" fmla="val -50968"/>
              <a:gd name="adj2" fmla="val -81571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顯示「是否重設密碼」訊息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4445000" y="406400"/>
            <a:ext cx="4038600" cy="1181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85FB6624-8A12-4F46-B4E3-12243EBD5F86}"/>
              </a:ext>
            </a:extLst>
          </p:cNvPr>
          <p:cNvGrpSpPr/>
          <p:nvPr/>
        </p:nvGrpSpPr>
        <p:grpSpPr>
          <a:xfrm>
            <a:off x="3226279" y="1199769"/>
            <a:ext cx="375128" cy="123111"/>
            <a:chOff x="3226279" y="1199769"/>
            <a:chExt cx="375128" cy="123111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7ABBCD3-A68E-44C6-9C60-64A9F029E125}"/>
                </a:ext>
              </a:extLst>
            </p:cNvPr>
            <p:cNvSpPr/>
            <p:nvPr/>
          </p:nvSpPr>
          <p:spPr>
            <a:xfrm>
              <a:off x="3226279" y="1216325"/>
              <a:ext cx="33643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833445B-E6DF-4958-938C-A12416131668}"/>
                </a:ext>
              </a:extLst>
            </p:cNvPr>
            <p:cNvSpPr txBox="1"/>
            <p:nvPr/>
          </p:nvSpPr>
          <p:spPr>
            <a:xfrm>
              <a:off x="3226279" y="1199769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3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988363" y="6629400"/>
            <a:ext cx="11230857" cy="228600"/>
          </a:xfrm>
        </p:spPr>
        <p:txBody>
          <a:bodyPr/>
          <a:lstStyle/>
          <a:p>
            <a:r>
              <a:rPr lang="en-US" altLang="zh-TW" b="1" dirty="0"/>
              <a:t>https://survey.motc.gov.tw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1</a:t>
            </a:fld>
            <a:endParaRPr lang="zh-TW"/>
          </a:p>
        </p:txBody>
      </p:sp>
      <p:sp>
        <p:nvSpPr>
          <p:cNvPr id="7" name="內容版面配置區 3"/>
          <p:cNvSpPr txBox="1">
            <a:spLocks/>
          </p:cNvSpPr>
          <p:nvPr/>
        </p:nvSpPr>
        <p:spPr>
          <a:xfrm>
            <a:off x="1997610" y="1197288"/>
            <a:ext cx="8196779" cy="5227097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lang="zh-TW"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安全控管作業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樣本重設密碼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樣本清冊查詢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調查換戶處理作業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上網填報作業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回收狀況一覽表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調查費用填報作業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調查費用填報查詢</a:t>
            </a:r>
          </a:p>
          <a:p>
            <a:endParaRPr lang="zh-TW" altLang="en-US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86941" y="68944"/>
            <a:ext cx="215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綱</a:t>
            </a:r>
          </a:p>
        </p:txBody>
      </p:sp>
      <p:cxnSp>
        <p:nvCxnSpPr>
          <p:cNvPr id="8" name="直線接點 7"/>
          <p:cNvCxnSpPr/>
          <p:nvPr/>
        </p:nvCxnSpPr>
        <p:spPr>
          <a:xfrm flipV="1">
            <a:off x="381000" y="901028"/>
            <a:ext cx="11887200" cy="10886"/>
          </a:xfrm>
          <a:prstGeom prst="line">
            <a:avLst/>
          </a:prstGeom>
          <a:ln w="127000"/>
          <a:effectLst>
            <a:outerShdw blurRad="50800" dist="50800" dir="5400000" algn="ctr" rotWithShape="0">
              <a:srgbClr val="92D050">
                <a:alpha val="7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19</a:t>
            </a:fld>
            <a:endParaRPr lang="en-US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660400"/>
            <a:ext cx="9870440" cy="53467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橢圓形圖說文字 4"/>
          <p:cNvSpPr/>
          <p:nvPr/>
        </p:nvSpPr>
        <p:spPr>
          <a:xfrm>
            <a:off x="2077048" y="1742634"/>
            <a:ext cx="5238152" cy="2334066"/>
          </a:xfrm>
          <a:prstGeom prst="wedgeEllipseCallout">
            <a:avLst>
              <a:gd name="adj1" fmla="val -42076"/>
              <a:gd name="adj2" fmla="val -72201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顯示「重設密碼完成」訊息即完成重設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樣本密碼變更為「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3" name="橢圓 2"/>
          <p:cNvSpPr/>
          <p:nvPr/>
        </p:nvSpPr>
        <p:spPr>
          <a:xfrm>
            <a:off x="1394460" y="901700"/>
            <a:ext cx="153924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D41F929-52EC-43CD-845A-63BEE383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2" y="1284424"/>
            <a:ext cx="9310254" cy="5210482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40" y="238895"/>
            <a:ext cx="3777320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樣本清冊查詢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20</a:t>
            </a:fld>
            <a:endParaRPr lang="en-US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8396490" y="3082543"/>
            <a:ext cx="503077" cy="66632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3775457"/>
            <a:ext cx="5593080" cy="2647282"/>
          </a:xfrm>
          <a:prstGeom prst="rect">
            <a:avLst/>
          </a:prstGeom>
        </p:spPr>
      </p:pic>
      <p:sp>
        <p:nvSpPr>
          <p:cNvPr id="11" name="橢圓形圖說文字 10"/>
          <p:cNvSpPr/>
          <p:nvPr/>
        </p:nvSpPr>
        <p:spPr>
          <a:xfrm>
            <a:off x="4461163" y="334519"/>
            <a:ext cx="4073236" cy="2370222"/>
          </a:xfrm>
          <a:prstGeom prst="wedgeEllipseCallout">
            <a:avLst>
              <a:gd name="adj1" fmla="val -1564"/>
              <a:gd name="adj2" fmla="val 130488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Blip>
                <a:blip r:embed="rId4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樣本清冊查詢區分「樣本名冊」及「候補名冊」，並依照各類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車種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顯示。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6739F3B0-51ED-45FD-AD1F-85EC9D7EBE52}"/>
              </a:ext>
            </a:extLst>
          </p:cNvPr>
          <p:cNvSpPr/>
          <p:nvPr/>
        </p:nvSpPr>
        <p:spPr>
          <a:xfrm>
            <a:off x="2375188" y="4124685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BF676B2F-FEE9-4055-86B2-C4E396EADD37}"/>
              </a:ext>
            </a:extLst>
          </p:cNvPr>
          <p:cNvSpPr/>
          <p:nvPr/>
        </p:nvSpPr>
        <p:spPr>
          <a:xfrm>
            <a:off x="7775575" y="2605900"/>
            <a:ext cx="2085975" cy="5032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DA0CF86-293E-43DB-9CA9-738F39551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3" y="969818"/>
            <a:ext cx="10760364" cy="4689659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21</a:t>
            </a:fld>
            <a:endParaRPr lang="en-US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1190851" y="3903466"/>
            <a:ext cx="4044498" cy="1756011"/>
          </a:xfrm>
          <a:prstGeom prst="wedgeEllipseCallout">
            <a:avLst>
              <a:gd name="adj1" fmla="val -25305"/>
              <a:gd name="adj2" fmla="val -152868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下拉選取「調查年月」→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鈕→網頁呈現樣本清冊。</a:t>
            </a:r>
          </a:p>
        </p:txBody>
      </p:sp>
      <p:sp>
        <p:nvSpPr>
          <p:cNvPr id="6" name="橢圓形圖說文字 5"/>
          <p:cNvSpPr/>
          <p:nvPr/>
        </p:nvSpPr>
        <p:spPr>
          <a:xfrm>
            <a:off x="5235349" y="2758869"/>
            <a:ext cx="4044498" cy="1952171"/>
          </a:xfrm>
          <a:prstGeom prst="wedgeEllipseCallout">
            <a:avLst>
              <a:gd name="adj1" fmla="val -75117"/>
              <a:gd name="adj2" fmla="val -86013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「公司名稱」欄位輸入公司名稱→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鈕可做進一步搜尋。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2797508" y="1885584"/>
            <a:ext cx="1534447" cy="2530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4F8AD1CF-1C2D-4B64-BBC2-8F7458CD2B6A}"/>
              </a:ext>
            </a:extLst>
          </p:cNvPr>
          <p:cNvSpPr/>
          <p:nvPr/>
        </p:nvSpPr>
        <p:spPr>
          <a:xfrm>
            <a:off x="1885950" y="1628775"/>
            <a:ext cx="685800" cy="2695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295D26C3-63E8-4788-83C4-A355CC06C5C2}"/>
              </a:ext>
            </a:extLst>
          </p:cNvPr>
          <p:cNvGrpSpPr/>
          <p:nvPr/>
        </p:nvGrpSpPr>
        <p:grpSpPr>
          <a:xfrm>
            <a:off x="2413754" y="1950574"/>
            <a:ext cx="375128" cy="123111"/>
            <a:chOff x="3217653" y="1199769"/>
            <a:chExt cx="375128" cy="123111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4F8AD425-0BBD-48A2-BF0B-1CF7EA003748}"/>
                </a:ext>
              </a:extLst>
            </p:cNvPr>
            <p:cNvSpPr/>
            <p:nvPr/>
          </p:nvSpPr>
          <p:spPr>
            <a:xfrm>
              <a:off x="3226279" y="1207699"/>
              <a:ext cx="28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1F334096-BC00-47F8-A1C2-0065B1483D9B}"/>
                </a:ext>
              </a:extLst>
            </p:cNvPr>
            <p:cNvSpPr txBox="1"/>
            <p:nvPr/>
          </p:nvSpPr>
          <p:spPr>
            <a:xfrm>
              <a:off x="3217653" y="1199769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3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5C1A5A90-9154-40E9-B7FE-1AD16518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0" y="970306"/>
            <a:ext cx="10612582" cy="4689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22</a:t>
            </a:fld>
            <a:endParaRPr lang="en-US" altLang="en-US" dirty="0"/>
          </a:p>
        </p:txBody>
      </p:sp>
      <p:sp>
        <p:nvSpPr>
          <p:cNvPr id="12" name="橢圓形圖說文字 11"/>
          <p:cNvSpPr/>
          <p:nvPr/>
        </p:nvSpPr>
        <p:spPr>
          <a:xfrm>
            <a:off x="684670" y="3090781"/>
            <a:ext cx="4044498" cy="1599763"/>
          </a:xfrm>
          <a:prstGeom prst="wedgeEllipseCallout">
            <a:avLst>
              <a:gd name="adj1" fmla="val 881"/>
              <a:gd name="adj2" fmla="val -12494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列印：透過網頁列印出目前篩選出來的樣本名冊。</a:t>
            </a:r>
          </a:p>
        </p:txBody>
      </p:sp>
      <p:sp>
        <p:nvSpPr>
          <p:cNvPr id="13" name="橢圓形圖說文字 12"/>
          <p:cNvSpPr/>
          <p:nvPr/>
        </p:nvSpPr>
        <p:spPr>
          <a:xfrm>
            <a:off x="4824072" y="239855"/>
            <a:ext cx="4044498" cy="1599763"/>
          </a:xfrm>
          <a:prstGeom prst="wedgeEllipseCallout">
            <a:avLst>
              <a:gd name="adj1" fmla="val -80148"/>
              <a:gd name="adj2" fmla="val 44435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下載：將目前篩選出來的樣本名冊輸出成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檔。</a:t>
            </a:r>
          </a:p>
        </p:txBody>
      </p:sp>
      <p:sp>
        <p:nvSpPr>
          <p:cNvPr id="9" name="向下箭號 8"/>
          <p:cNvSpPr/>
          <p:nvPr/>
        </p:nvSpPr>
        <p:spPr>
          <a:xfrm>
            <a:off x="6933601" y="1839617"/>
            <a:ext cx="503077" cy="1475519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894491" y="4845651"/>
            <a:ext cx="3125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9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10904</a:t>
            </a:r>
            <a:endParaRPr lang="zh-TW" altLang="en-US" sz="9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01419" y="4188240"/>
            <a:ext cx="31254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9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10904</a:t>
            </a:r>
            <a:endParaRPr lang="zh-TW" altLang="en-US" sz="9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C144304-E634-4332-A982-6345D8C4E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2" y="3315137"/>
            <a:ext cx="6283533" cy="2754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CF87862-632D-4CC4-95E3-12231C8AFA7F}"/>
              </a:ext>
            </a:extLst>
          </p:cNvPr>
          <p:cNvSpPr txBox="1"/>
          <p:nvPr/>
        </p:nvSpPr>
        <p:spPr>
          <a:xfrm>
            <a:off x="5718978" y="3777775"/>
            <a:ext cx="28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19E9A75C-CD76-42AF-B157-46B12C86A94A}"/>
              </a:ext>
            </a:extLst>
          </p:cNvPr>
          <p:cNvSpPr txBox="1"/>
          <p:nvPr/>
        </p:nvSpPr>
        <p:spPr>
          <a:xfrm>
            <a:off x="5642491" y="3742053"/>
            <a:ext cx="50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11304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A9B34671-33AF-40E1-9D23-A50E1A1AA159}"/>
              </a:ext>
            </a:extLst>
          </p:cNvPr>
          <p:cNvSpPr/>
          <p:nvPr/>
        </p:nvSpPr>
        <p:spPr>
          <a:xfrm>
            <a:off x="2381250" y="1628775"/>
            <a:ext cx="609600" cy="2623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="" xmlns:a16="http://schemas.microsoft.com/office/drawing/2014/main" id="{FC97A04E-DE5E-4552-B977-E1C71F06F98F}"/>
              </a:ext>
            </a:extLst>
          </p:cNvPr>
          <p:cNvSpPr/>
          <p:nvPr/>
        </p:nvSpPr>
        <p:spPr>
          <a:xfrm>
            <a:off x="3031462" y="1637041"/>
            <a:ext cx="503077" cy="2540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BD66891D-F95A-460D-BBA8-0E367EFA810F}"/>
              </a:ext>
            </a:extLst>
          </p:cNvPr>
          <p:cNvGrpSpPr/>
          <p:nvPr/>
        </p:nvGrpSpPr>
        <p:grpSpPr>
          <a:xfrm>
            <a:off x="2265500" y="1953552"/>
            <a:ext cx="386127" cy="123111"/>
            <a:chOff x="3226279" y="1216325"/>
            <a:chExt cx="386127" cy="123111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97FDDBC-50DE-4AC3-87F7-8DB8363E04CD}"/>
                </a:ext>
              </a:extLst>
            </p:cNvPr>
            <p:cNvSpPr/>
            <p:nvPr/>
          </p:nvSpPr>
          <p:spPr>
            <a:xfrm>
              <a:off x="3226279" y="1216325"/>
              <a:ext cx="28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2C43703C-6F5F-4035-A85C-554393B54BBB}"/>
                </a:ext>
              </a:extLst>
            </p:cNvPr>
            <p:cNvSpPr txBox="1"/>
            <p:nvPr/>
          </p:nvSpPr>
          <p:spPr>
            <a:xfrm>
              <a:off x="3237278" y="1216325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CD63C82C-F481-4842-8926-177D62FF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2" y="981075"/>
            <a:ext cx="9025518" cy="532853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23</a:t>
            </a:fld>
            <a:endParaRPr lang="en-US" altLang="en-US" dirty="0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636058" y="6629400"/>
            <a:ext cx="10555942" cy="228600"/>
          </a:xfrm>
        </p:spPr>
        <p:txBody>
          <a:bodyPr/>
          <a:lstStyle/>
          <a:p>
            <a:r>
              <a:rPr lang="en-US" altLang="zh-TW" b="1" dirty="0"/>
              <a:t>https://survey.motc.gov.tw</a:t>
            </a:r>
          </a:p>
        </p:txBody>
      </p:sp>
      <p:sp>
        <p:nvSpPr>
          <p:cNvPr id="10" name="標題 10"/>
          <p:cNvSpPr txBox="1">
            <a:spLocks/>
          </p:cNvSpPr>
          <p:nvPr/>
        </p:nvSpPr>
        <p:spPr>
          <a:xfrm>
            <a:off x="830240" y="238895"/>
            <a:ext cx="4405790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調查換戶處理作業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8104" y="181342"/>
            <a:ext cx="2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5888038" y="3810001"/>
            <a:ext cx="4660900" cy="2247244"/>
          </a:xfrm>
          <a:prstGeom prst="wedgeEllipseCallout">
            <a:avLst>
              <a:gd name="adj1" fmla="val -71782"/>
              <a:gd name="adj2" fmla="val 4561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調查換戶處理作業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352925" y="48793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156676" y="23236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8844886B-3A3E-4B89-A80A-C19D5DC09396}"/>
              </a:ext>
            </a:extLst>
          </p:cNvPr>
          <p:cNvSpPr/>
          <p:nvPr/>
        </p:nvSpPr>
        <p:spPr>
          <a:xfrm>
            <a:off x="2238375" y="4762500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="" xmlns:a16="http://schemas.microsoft.com/office/drawing/2014/main" id="{18162E70-F76C-4942-B957-BEF0F540A0BD}"/>
              </a:ext>
            </a:extLst>
          </p:cNvPr>
          <p:cNvSpPr/>
          <p:nvPr/>
        </p:nvSpPr>
        <p:spPr>
          <a:xfrm>
            <a:off x="7672760" y="2263596"/>
            <a:ext cx="2320699" cy="521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="" xmlns:a16="http://schemas.microsoft.com/office/drawing/2014/main" id="{59BD8BBD-95DA-4D4C-88ED-837DEF107A19}"/>
              </a:ext>
            </a:extLst>
          </p:cNvPr>
          <p:cNvPicPr/>
          <p:nvPr/>
        </p:nvPicPr>
        <p:blipFill rotWithShape="1">
          <a:blip r:embed="rId2"/>
          <a:srcRect l="8957" t="10017" r="11582" b="22688"/>
          <a:stretch/>
        </p:blipFill>
        <p:spPr bwMode="auto">
          <a:xfrm>
            <a:off x="745246" y="3637524"/>
            <a:ext cx="4978466" cy="258001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8E052F0E-D9CA-4280-86DB-70F6757D3026}"/>
              </a:ext>
            </a:extLst>
          </p:cNvPr>
          <p:cNvPicPr/>
          <p:nvPr/>
        </p:nvPicPr>
        <p:blipFill rotWithShape="1">
          <a:blip r:embed="rId3"/>
          <a:srcRect l="10402" t="15668" r="9271" b="22432"/>
          <a:stretch/>
        </p:blipFill>
        <p:spPr bwMode="auto">
          <a:xfrm>
            <a:off x="6518082" y="3606023"/>
            <a:ext cx="4961889" cy="2644477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圖片 36">
            <a:extLst>
              <a:ext uri="{FF2B5EF4-FFF2-40B4-BE49-F238E27FC236}">
                <a16:creationId xmlns="" xmlns:a16="http://schemas.microsoft.com/office/drawing/2014/main" id="{67E7D071-3CFD-4F12-9735-452353783EDB}"/>
              </a:ext>
            </a:extLst>
          </p:cNvPr>
          <p:cNvPicPr/>
          <p:nvPr/>
        </p:nvPicPr>
        <p:blipFill rotWithShape="1">
          <a:blip r:embed="rId4"/>
          <a:srcRect l="5735" t="19007" r="-1495" b="19349"/>
          <a:stretch/>
        </p:blipFill>
        <p:spPr bwMode="auto">
          <a:xfrm>
            <a:off x="6518083" y="810726"/>
            <a:ext cx="4961890" cy="2369045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3ED98774-B8DF-4620-8062-5D9194B90958}"/>
              </a:ext>
            </a:extLst>
          </p:cNvPr>
          <p:cNvPicPr/>
          <p:nvPr/>
        </p:nvPicPr>
        <p:blipFill rotWithShape="1">
          <a:blip r:embed="rId5"/>
          <a:srcRect t="17466" b="21918"/>
          <a:stretch/>
        </p:blipFill>
        <p:spPr bwMode="auto">
          <a:xfrm>
            <a:off x="745246" y="810726"/>
            <a:ext cx="4978466" cy="2409751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02C243B2-54B7-43D9-93A6-B2D22561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https://survey.motc.gov.tw</a:t>
            </a:r>
            <a:endParaRPr 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C5C5E04-0AA7-412B-8A30-1F4B8CB9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24</a:t>
            </a:fld>
            <a:endParaRPr lang="zh-TW" altLang="en-US"/>
          </a:p>
        </p:txBody>
      </p:sp>
      <p:sp>
        <p:nvSpPr>
          <p:cNvPr id="14" name="圓角矩形圖說文字 8">
            <a:extLst>
              <a:ext uri="{FF2B5EF4-FFF2-40B4-BE49-F238E27FC236}">
                <a16:creationId xmlns="" xmlns:a16="http://schemas.microsoft.com/office/drawing/2014/main" id="{FC67E577-97E1-4EEF-91A9-EE134A89E164}"/>
              </a:ext>
            </a:extLst>
          </p:cNvPr>
          <p:cNvSpPr/>
          <p:nvPr/>
        </p:nvSpPr>
        <p:spPr>
          <a:xfrm>
            <a:off x="9184715" y="180808"/>
            <a:ext cx="2795820" cy="1517731"/>
          </a:xfrm>
          <a:prstGeom prst="roundRect">
            <a:avLst/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3" tIns="38877" rIns="77753" bIns="38877" rtlCol="0" anchor="ctr"/>
          <a:lstStyle/>
          <a:p>
            <a:pPr marL="379343" indent="-379343">
              <a:buClr>
                <a:srgbClr val="C00000"/>
              </a:buClr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9343" indent="-379343">
              <a:buClr>
                <a:srgbClr val="C00000"/>
              </a:buClr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每家公司擁有低溫車比率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379343" indent="-379343">
              <a:buClr>
                <a:srgbClr val="C00000"/>
              </a:buClr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一般車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沒有低溫車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79343" indent="-379343">
              <a:buClr>
                <a:srgbClr val="C00000"/>
              </a:buClr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&lt;=50%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係指公司低溫車占總車輛數的比率為小於等於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</a:p>
          <a:p>
            <a:pPr marL="379343" indent="-379343">
              <a:buClr>
                <a:srgbClr val="C00000"/>
              </a:buClr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&gt;50%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係指公司低溫車占總車輛數的比率為大於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</a:p>
          <a:p>
            <a:pPr marL="379343" indent="-379343">
              <a:buClr>
                <a:srgbClr val="C00000"/>
              </a:buClr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="" xmlns:a16="http://schemas.microsoft.com/office/drawing/2014/main" id="{315B0311-D599-45B8-82C1-2BE40ED31A93}"/>
              </a:ext>
            </a:extLst>
          </p:cNvPr>
          <p:cNvGrpSpPr/>
          <p:nvPr/>
        </p:nvGrpSpPr>
        <p:grpSpPr>
          <a:xfrm>
            <a:off x="7783690" y="3475808"/>
            <a:ext cx="4196845" cy="2369046"/>
            <a:chOff x="7783287" y="3559495"/>
            <a:chExt cx="4197816" cy="2257496"/>
          </a:xfrm>
        </p:grpSpPr>
        <p:sp>
          <p:nvSpPr>
            <p:cNvPr id="19" name="圓角矩形圖說文字 7">
              <a:extLst>
                <a:ext uri="{FF2B5EF4-FFF2-40B4-BE49-F238E27FC236}">
                  <a16:creationId xmlns="" xmlns:a16="http://schemas.microsoft.com/office/drawing/2014/main" id="{AF4FC6CF-3513-4708-8431-4132367FE6B4}"/>
                </a:ext>
              </a:extLst>
            </p:cNvPr>
            <p:cNvSpPr/>
            <p:nvPr/>
          </p:nvSpPr>
          <p:spPr>
            <a:xfrm>
              <a:off x="7783287" y="3559495"/>
              <a:ext cx="4197816" cy="1284648"/>
            </a:xfrm>
            <a:prstGeom prst="wedgeRoundRectCallout">
              <a:avLst>
                <a:gd name="adj1" fmla="val 7959"/>
                <a:gd name="adj2" fmla="val 77971"/>
                <a:gd name="adj3" fmla="val 16667"/>
              </a:avLst>
            </a:prstGeom>
            <a:solidFill>
              <a:srgbClr val="FEFC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53" tIns="38877" rIns="77753" bIns="38877" rtlCol="0" anchor="ctr"/>
            <a:lstStyle/>
            <a:p>
              <a:pPr marL="176213" indent="-176213"/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如範例</a:t>
              </a:r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低溫車比率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小於 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，換戶  時就必須換比率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小於 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的公司</a:t>
              </a:r>
              <a:r>
                <a:rPr lang="zh-TW" altLang="en-US" sz="1600" dirty="0">
                  <a:solidFill>
                    <a:schemeClr val="tx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。</a:t>
              </a:r>
              <a:endParaRPr lang="en-US" altLang="zh-TW" sz="16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  <a:p>
              <a:r>
                <a:rPr lang="en-US" altLang="zh-TW" sz="1600" dirty="0">
                  <a:solidFill>
                    <a:schemeClr val="tx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2.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下拉選取「原統一編號」「候補統一編號」「換戶原因」，按下「換戶」鈕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="" xmlns:a16="http://schemas.microsoft.com/office/drawing/2014/main" id="{D3730848-D738-4E09-9C1A-C58ABFB6AFAC}"/>
                </a:ext>
              </a:extLst>
            </p:cNvPr>
            <p:cNvSpPr/>
            <p:nvPr/>
          </p:nvSpPr>
          <p:spPr>
            <a:xfrm>
              <a:off x="7918882" y="5032547"/>
              <a:ext cx="2861692" cy="78444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橢圓 21">
            <a:extLst>
              <a:ext uri="{FF2B5EF4-FFF2-40B4-BE49-F238E27FC236}">
                <a16:creationId xmlns="" xmlns:a16="http://schemas.microsoft.com/office/drawing/2014/main" id="{D41DE90C-E5BB-4F63-AEFC-94F47D93BEEA}"/>
              </a:ext>
            </a:extLst>
          </p:cNvPr>
          <p:cNvSpPr/>
          <p:nvPr/>
        </p:nvSpPr>
        <p:spPr>
          <a:xfrm>
            <a:off x="8587769" y="5860276"/>
            <a:ext cx="696524" cy="345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="" xmlns:a16="http://schemas.microsoft.com/office/drawing/2014/main" id="{7D2486D8-43EF-46A6-846B-E2C36825B22B}"/>
              </a:ext>
            </a:extLst>
          </p:cNvPr>
          <p:cNvGrpSpPr/>
          <p:nvPr/>
        </p:nvGrpSpPr>
        <p:grpSpPr>
          <a:xfrm>
            <a:off x="454436" y="3529647"/>
            <a:ext cx="5489994" cy="2017961"/>
            <a:chOff x="452335" y="3530464"/>
            <a:chExt cx="5491265" cy="2018428"/>
          </a:xfrm>
        </p:grpSpPr>
        <p:sp>
          <p:nvSpPr>
            <p:cNvPr id="26" name="橢圓形圖說文字 6">
              <a:extLst>
                <a:ext uri="{FF2B5EF4-FFF2-40B4-BE49-F238E27FC236}">
                  <a16:creationId xmlns="" xmlns:a16="http://schemas.microsoft.com/office/drawing/2014/main" id="{666BC77C-E777-47D7-A4E2-2579F6010500}"/>
                </a:ext>
              </a:extLst>
            </p:cNvPr>
            <p:cNvSpPr/>
            <p:nvPr/>
          </p:nvSpPr>
          <p:spPr>
            <a:xfrm>
              <a:off x="452335" y="4747054"/>
              <a:ext cx="2370338" cy="801838"/>
            </a:xfrm>
            <a:prstGeom prst="wedgeEllipseCallout">
              <a:avLst>
                <a:gd name="adj1" fmla="val 17619"/>
                <a:gd name="adj2" fmla="val -135090"/>
              </a:avLst>
            </a:prstGeom>
            <a:solidFill>
              <a:srgbClr val="FEFC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「換戶成功」</a:t>
              </a:r>
              <a:endPara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="" xmlns:a16="http://schemas.microsoft.com/office/drawing/2014/main" id="{D085AAAC-C1B6-4C14-8FD9-00A93C56BC3B}"/>
                </a:ext>
              </a:extLst>
            </p:cNvPr>
            <p:cNvSpPr/>
            <p:nvPr/>
          </p:nvSpPr>
          <p:spPr>
            <a:xfrm>
              <a:off x="1426030" y="3530464"/>
              <a:ext cx="4517570" cy="9858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D9526AE7-E53B-4673-B23C-43B8FDFC9622}"/>
              </a:ext>
            </a:extLst>
          </p:cNvPr>
          <p:cNvGrpSpPr/>
          <p:nvPr/>
        </p:nvGrpSpPr>
        <p:grpSpPr>
          <a:xfrm>
            <a:off x="127832" y="1840816"/>
            <a:ext cx="3177470" cy="1178200"/>
            <a:chOff x="743214" y="2035245"/>
            <a:chExt cx="3178206" cy="1178472"/>
          </a:xfrm>
        </p:grpSpPr>
        <p:grpSp>
          <p:nvGrpSpPr>
            <p:cNvPr id="29" name="群組 28">
              <a:extLst>
                <a:ext uri="{FF2B5EF4-FFF2-40B4-BE49-F238E27FC236}">
                  <a16:creationId xmlns="" xmlns:a16="http://schemas.microsoft.com/office/drawing/2014/main" id="{FC3E1737-BA8B-42B5-9674-204D85EB1B3C}"/>
                </a:ext>
              </a:extLst>
            </p:cNvPr>
            <p:cNvGrpSpPr/>
            <p:nvPr/>
          </p:nvGrpSpPr>
          <p:grpSpPr>
            <a:xfrm>
              <a:off x="743214" y="2183907"/>
              <a:ext cx="3178206" cy="1029810"/>
              <a:chOff x="648070" y="2183907"/>
              <a:chExt cx="3178206" cy="1029810"/>
            </a:xfrm>
          </p:grpSpPr>
          <p:sp>
            <p:nvSpPr>
              <p:cNvPr id="8" name="橢圓形圖說文字 6">
                <a:extLst>
                  <a:ext uri="{FF2B5EF4-FFF2-40B4-BE49-F238E27FC236}">
                    <a16:creationId xmlns="" xmlns:a16="http://schemas.microsoft.com/office/drawing/2014/main" id="{6A20F5D7-323B-4AE6-B03A-27BFEC20D4F4}"/>
                  </a:ext>
                </a:extLst>
              </p:cNvPr>
              <p:cNvSpPr/>
              <p:nvPr/>
            </p:nvSpPr>
            <p:spPr>
              <a:xfrm>
                <a:off x="648070" y="2220864"/>
                <a:ext cx="2370338" cy="992853"/>
              </a:xfrm>
              <a:prstGeom prst="wedgeEllipseCallout">
                <a:avLst>
                  <a:gd name="adj1" fmla="val 67967"/>
                  <a:gd name="adj2" fmla="val -43400"/>
                </a:avLst>
              </a:prstGeom>
              <a:solidFill>
                <a:srgbClr val="FEFCD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選擇「營業貨車」按下「換戶」鈕</a:t>
                </a:r>
                <a:endPara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橢圓 8">
                <a:extLst>
                  <a:ext uri="{FF2B5EF4-FFF2-40B4-BE49-F238E27FC236}">
                    <a16:creationId xmlns="" xmlns:a16="http://schemas.microsoft.com/office/drawing/2014/main" id="{8D02B6AE-4BFC-43A7-96DE-3FD4D3822137}"/>
                  </a:ext>
                </a:extLst>
              </p:cNvPr>
              <p:cNvSpPr/>
              <p:nvPr/>
            </p:nvSpPr>
            <p:spPr>
              <a:xfrm>
                <a:off x="3488924" y="2183907"/>
                <a:ext cx="337352" cy="16867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" name="橢圓 1">
              <a:extLst>
                <a:ext uri="{FF2B5EF4-FFF2-40B4-BE49-F238E27FC236}">
                  <a16:creationId xmlns="" xmlns:a16="http://schemas.microsoft.com/office/drawing/2014/main" id="{E7EA2AD9-EC6E-4F51-9B0A-393AD17C7E58}"/>
                </a:ext>
              </a:extLst>
            </p:cNvPr>
            <p:cNvSpPr/>
            <p:nvPr/>
          </p:nvSpPr>
          <p:spPr>
            <a:xfrm>
              <a:off x="3027773" y="2035245"/>
              <a:ext cx="556295" cy="2206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AA3CFF69-594C-4C1B-8809-607FEF310075}"/>
              </a:ext>
            </a:extLst>
          </p:cNvPr>
          <p:cNvGrpSpPr/>
          <p:nvPr/>
        </p:nvGrpSpPr>
        <p:grpSpPr>
          <a:xfrm>
            <a:off x="6050673" y="353991"/>
            <a:ext cx="3897245" cy="2934885"/>
            <a:chOff x="6049867" y="264858"/>
            <a:chExt cx="3898147" cy="2935565"/>
          </a:xfrm>
        </p:grpSpPr>
        <p:sp>
          <p:nvSpPr>
            <p:cNvPr id="12" name="矩形: 圓角 11">
              <a:extLst>
                <a:ext uri="{FF2B5EF4-FFF2-40B4-BE49-F238E27FC236}">
                  <a16:creationId xmlns="" xmlns:a16="http://schemas.microsoft.com/office/drawing/2014/main" id="{9F7D8262-D3AF-4E41-A25A-65AE08DE2BFE}"/>
                </a:ext>
              </a:extLst>
            </p:cNvPr>
            <p:cNvSpPr/>
            <p:nvPr/>
          </p:nvSpPr>
          <p:spPr>
            <a:xfrm>
              <a:off x="8408424" y="2055205"/>
              <a:ext cx="1539590" cy="114521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圓角矩形圖說文字 8">
              <a:extLst>
                <a:ext uri="{FF2B5EF4-FFF2-40B4-BE49-F238E27FC236}">
                  <a16:creationId xmlns="" xmlns:a16="http://schemas.microsoft.com/office/drawing/2014/main" id="{1F216898-3035-426A-A908-B7B8596E5675}"/>
                </a:ext>
              </a:extLst>
            </p:cNvPr>
            <p:cNvSpPr/>
            <p:nvPr/>
          </p:nvSpPr>
          <p:spPr>
            <a:xfrm>
              <a:off x="6049867" y="264858"/>
              <a:ext cx="2609280" cy="1595042"/>
            </a:xfrm>
            <a:prstGeom prst="wedgeRoundRectCallout">
              <a:avLst>
                <a:gd name="adj1" fmla="val 43847"/>
                <a:gd name="adj2" fmla="val 59650"/>
                <a:gd name="adj3" fmla="val 16667"/>
              </a:avLst>
            </a:prstGeom>
            <a:solidFill>
              <a:srgbClr val="FEFCD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63" tIns="38882" rIns="77763" bIns="38882" rtlCol="0" anchor="ctr"/>
            <a:lstStyle/>
            <a:p>
              <a:pPr marL="379381" indent="-379381">
                <a:buClr>
                  <a:srgbClr val="C00000"/>
                </a:buClr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選取您要更換的統一編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79381" indent="-379381">
                <a:buClr>
                  <a:srgbClr val="C00000"/>
                </a:buClr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號，系統將自動判別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endPara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79381" indent="-379381">
                <a:buClr>
                  <a:srgbClr val="C00000"/>
                </a:buClr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般車</a:t>
              </a:r>
              <a:r>
                <a:rPr lang="zh-TW" altLang="en-US" sz="1600" b="1" dirty="0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、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&lt;=50%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&gt;50%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79381" indent="-379381">
                <a:buClr>
                  <a:srgbClr val="C00000"/>
                </a:buClr>
              </a:pP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換戶時必須依一般車</a:t>
              </a:r>
              <a:r>
                <a:rPr lang="zh-TW" altLang="en-US" sz="1600" b="1" dirty="0">
                  <a:solidFill>
                    <a:srgbClr val="FF0000"/>
                  </a:solidFill>
                  <a:latin typeface="新細明體" panose="02020500000000000000" pitchFamily="18" charset="-120"/>
                </a:rPr>
                <a:t>、</a:t>
              </a:r>
              <a:endParaRPr lang="en-US" altLang="zh-TW" sz="1600" b="1" dirty="0">
                <a:solidFill>
                  <a:srgbClr val="FF0000"/>
                </a:solidFill>
                <a:latin typeface="新細明體" panose="02020500000000000000" pitchFamily="18" charset="-120"/>
              </a:endParaRPr>
            </a:p>
            <a:p>
              <a:pPr marL="379381" indent="-379381">
                <a:buClr>
                  <a:srgbClr val="C00000"/>
                </a:buClr>
              </a:pP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&lt;=50%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&gt;50%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來換戶。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箭號: 向右 15">
            <a:extLst>
              <a:ext uri="{FF2B5EF4-FFF2-40B4-BE49-F238E27FC236}">
                <a16:creationId xmlns="" xmlns:a16="http://schemas.microsoft.com/office/drawing/2014/main" id="{56348FA0-BA44-44D9-99AA-C5A45E28E1B9}"/>
              </a:ext>
            </a:extLst>
          </p:cNvPr>
          <p:cNvSpPr/>
          <p:nvPr/>
        </p:nvSpPr>
        <p:spPr>
          <a:xfrm>
            <a:off x="5771448" y="2073761"/>
            <a:ext cx="696838" cy="286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="" xmlns:a16="http://schemas.microsoft.com/office/drawing/2014/main" id="{76A533CD-7880-4E22-B925-EEDF5053E503}"/>
              </a:ext>
            </a:extLst>
          </p:cNvPr>
          <p:cNvSpPr/>
          <p:nvPr/>
        </p:nvSpPr>
        <p:spPr>
          <a:xfrm>
            <a:off x="8162926" y="3099649"/>
            <a:ext cx="371474" cy="5063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箭號: 向左 9">
            <a:extLst>
              <a:ext uri="{FF2B5EF4-FFF2-40B4-BE49-F238E27FC236}">
                <a16:creationId xmlns="" xmlns:a16="http://schemas.microsoft.com/office/drawing/2014/main" id="{2467B9E2-7249-4EBA-B256-E4F744087064}"/>
              </a:ext>
            </a:extLst>
          </p:cNvPr>
          <p:cNvSpPr/>
          <p:nvPr/>
        </p:nvSpPr>
        <p:spPr>
          <a:xfrm>
            <a:off x="5771449" y="4894173"/>
            <a:ext cx="696838" cy="319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2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6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A3996EB-C38E-4D3F-A353-E0366FD0B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5" y="1065969"/>
            <a:ext cx="7377344" cy="472606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25</a:t>
            </a:fld>
            <a:endParaRPr lang="en-US" altLang="en-US" dirty="0"/>
          </a:p>
        </p:txBody>
      </p:sp>
      <p:sp>
        <p:nvSpPr>
          <p:cNvPr id="2" name="橢圓 1"/>
          <p:cNvSpPr/>
          <p:nvPr/>
        </p:nvSpPr>
        <p:spPr>
          <a:xfrm>
            <a:off x="5824419" y="3902539"/>
            <a:ext cx="543160" cy="356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6367579" y="287824"/>
            <a:ext cx="4728690" cy="2884714"/>
          </a:xfrm>
          <a:prstGeom prst="wedgeEllipseCallout">
            <a:avLst>
              <a:gd name="adj1" fmla="val -49218"/>
              <a:gd name="adj2" fmla="val 81408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選擇「還原」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下拉選取「原統一編號」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出現「換戶還原成功」訊息</a:t>
            </a:r>
          </a:p>
        </p:txBody>
      </p:sp>
      <p:sp>
        <p:nvSpPr>
          <p:cNvPr id="10" name="橢圓 9"/>
          <p:cNvSpPr/>
          <p:nvPr/>
        </p:nvSpPr>
        <p:spPr>
          <a:xfrm>
            <a:off x="5281260" y="4970560"/>
            <a:ext cx="1086319" cy="43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5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080D2FEA-AA7F-4BCA-81EA-3D6B62B15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012372"/>
            <a:ext cx="9144000" cy="5323910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39" y="238895"/>
            <a:ext cx="3491390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六、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上網填報作業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26</a:t>
            </a:fld>
            <a:endParaRPr lang="en-US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6745973" y="4241149"/>
            <a:ext cx="4088948" cy="2199690"/>
          </a:xfrm>
          <a:prstGeom prst="wedgeEllipseCallout">
            <a:avLst>
              <a:gd name="adj1" fmla="val -82766"/>
              <a:gd name="adj2" fmla="val -3594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上網填報作業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73099" y="48793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68230" y="2826692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="" xmlns:a16="http://schemas.microsoft.com/office/drawing/2014/main" id="{2B9F30BA-BEDF-465C-9F84-D6232F2E99CF}"/>
              </a:ext>
            </a:extLst>
          </p:cNvPr>
          <p:cNvSpPr/>
          <p:nvPr/>
        </p:nvSpPr>
        <p:spPr>
          <a:xfrm>
            <a:off x="2238375" y="4762500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F21571D8-5A9E-4631-A47C-A4D82A42854C}"/>
              </a:ext>
            </a:extLst>
          </p:cNvPr>
          <p:cNvSpPr/>
          <p:nvPr/>
        </p:nvSpPr>
        <p:spPr>
          <a:xfrm>
            <a:off x="7677830" y="2781300"/>
            <a:ext cx="2085975" cy="552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3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CC73068C-5C47-4F77-BD75-610BAFD23DE8}"/>
              </a:ext>
            </a:extLst>
          </p:cNvPr>
          <p:cNvGrpSpPr/>
          <p:nvPr/>
        </p:nvGrpSpPr>
        <p:grpSpPr>
          <a:xfrm>
            <a:off x="550416" y="1149000"/>
            <a:ext cx="4795169" cy="3800000"/>
            <a:chOff x="550416" y="1149000"/>
            <a:chExt cx="4795169" cy="3800000"/>
          </a:xfrm>
        </p:grpSpPr>
        <p:pic>
          <p:nvPicPr>
            <p:cNvPr id="12" name="圖片 11">
              <a:extLst>
                <a:ext uri="{FF2B5EF4-FFF2-40B4-BE49-F238E27FC236}">
                  <a16:creationId xmlns="" xmlns:a16="http://schemas.microsoft.com/office/drawing/2014/main" id="{F309D184-7DA1-4F4F-ADBF-DA90E0882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16" y="1149000"/>
              <a:ext cx="4795169" cy="3800000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sp>
          <p:nvSpPr>
            <p:cNvPr id="9" name="圓角矩形 8"/>
            <p:cNvSpPr/>
            <p:nvPr/>
          </p:nvSpPr>
          <p:spPr>
            <a:xfrm>
              <a:off x="1503779" y="3557810"/>
              <a:ext cx="1931352" cy="52069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27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1116473" y="4949000"/>
            <a:ext cx="4637315" cy="1516742"/>
          </a:xfrm>
          <a:prstGeom prst="wedgeEllipseCallout">
            <a:avLst>
              <a:gd name="adj1" fmla="val -17549"/>
              <a:gd name="adj2" fmla="val -79026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輸入「統一編號」。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</a:p>
        </p:txBody>
      </p:sp>
      <p:sp>
        <p:nvSpPr>
          <p:cNvPr id="6" name="向右箭號 5"/>
          <p:cNvSpPr/>
          <p:nvPr/>
        </p:nvSpPr>
        <p:spPr>
          <a:xfrm flipV="1">
            <a:off x="5363341" y="3049000"/>
            <a:ext cx="709386" cy="342899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0728B5FB-3674-4F31-BF92-2403C914D81C}"/>
              </a:ext>
            </a:extLst>
          </p:cNvPr>
          <p:cNvSpPr txBox="1"/>
          <p:nvPr/>
        </p:nvSpPr>
        <p:spPr>
          <a:xfrm>
            <a:off x="2126939" y="3702380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12345678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3B87570C-6183-4911-8C55-18C33A0FB1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4" y="867027"/>
            <a:ext cx="5120351" cy="47068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30AFA5C7-046D-4260-875F-0AB0D146E3C8}"/>
              </a:ext>
            </a:extLst>
          </p:cNvPr>
          <p:cNvSpPr/>
          <p:nvPr/>
        </p:nvSpPr>
        <p:spPr>
          <a:xfrm>
            <a:off x="1933575" y="4181475"/>
            <a:ext cx="676275" cy="438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9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A8986679-B556-4740-9ED4-4443618F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028700"/>
            <a:ext cx="9144000" cy="5261858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40" y="238895"/>
            <a:ext cx="4122760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七、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回收狀況一覽表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28</a:t>
            </a:fld>
            <a:endParaRPr lang="en-US" altLang="en-US" dirty="0"/>
          </a:p>
        </p:txBody>
      </p:sp>
      <p:sp>
        <p:nvSpPr>
          <p:cNvPr id="15" name="橢圓形圖說文字 14"/>
          <p:cNvSpPr/>
          <p:nvPr/>
        </p:nvSpPr>
        <p:spPr>
          <a:xfrm>
            <a:off x="6968462" y="0"/>
            <a:ext cx="4336143" cy="2547257"/>
          </a:xfrm>
          <a:prstGeom prst="wedgeEllipseCallout">
            <a:avLst>
              <a:gd name="adj1" fmla="val -81294"/>
              <a:gd name="adj2" fmla="val 63538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回收狀況一覽表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236913" y="487932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84327" y="3345124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906C4B75-0761-44C8-8661-7525DEBAC202}"/>
              </a:ext>
            </a:extLst>
          </p:cNvPr>
          <p:cNvSpPr/>
          <p:nvPr/>
        </p:nvSpPr>
        <p:spPr>
          <a:xfrm>
            <a:off x="2238375" y="4762500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="" xmlns:a16="http://schemas.microsoft.com/office/drawing/2014/main" id="{41A7DBB2-46AA-4C05-A4CC-C0A37496AACA}"/>
              </a:ext>
            </a:extLst>
          </p:cNvPr>
          <p:cNvSpPr/>
          <p:nvPr/>
        </p:nvSpPr>
        <p:spPr>
          <a:xfrm>
            <a:off x="7589152" y="3351915"/>
            <a:ext cx="2085975" cy="494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4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982768"/>
            <a:ext cx="11226799" cy="4892464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 idx="4294967295"/>
          </p:nvPr>
        </p:nvSpPr>
        <p:spPr>
          <a:xfrm>
            <a:off x="919954" y="230658"/>
            <a:ext cx="2204246" cy="540000"/>
          </a:xfr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1061997" y="1191992"/>
            <a:ext cx="5764931" cy="3051534"/>
          </a:xfrm>
          <a:custGeom>
            <a:avLst/>
            <a:gdLst>
              <a:gd name="connsiteX0" fmla="*/ 0 w 5764931"/>
              <a:gd name="connsiteY0" fmla="*/ 287872 h 1727199"/>
              <a:gd name="connsiteX1" fmla="*/ 287872 w 5764931"/>
              <a:gd name="connsiteY1" fmla="*/ 0 h 1727199"/>
              <a:gd name="connsiteX2" fmla="*/ 960822 w 5764931"/>
              <a:gd name="connsiteY2" fmla="*/ 0 h 1727199"/>
              <a:gd name="connsiteX3" fmla="*/ 1334697 w 5764931"/>
              <a:gd name="connsiteY3" fmla="*/ -1116202 h 1727199"/>
              <a:gd name="connsiteX4" fmla="*/ 2402055 w 5764931"/>
              <a:gd name="connsiteY4" fmla="*/ 0 h 1727199"/>
              <a:gd name="connsiteX5" fmla="*/ 5477059 w 5764931"/>
              <a:gd name="connsiteY5" fmla="*/ 0 h 1727199"/>
              <a:gd name="connsiteX6" fmla="*/ 5764931 w 5764931"/>
              <a:gd name="connsiteY6" fmla="*/ 287872 h 1727199"/>
              <a:gd name="connsiteX7" fmla="*/ 5764931 w 5764931"/>
              <a:gd name="connsiteY7" fmla="*/ 287867 h 1727199"/>
              <a:gd name="connsiteX8" fmla="*/ 5764931 w 5764931"/>
              <a:gd name="connsiteY8" fmla="*/ 287867 h 1727199"/>
              <a:gd name="connsiteX9" fmla="*/ 5764931 w 5764931"/>
              <a:gd name="connsiteY9" fmla="*/ 719666 h 1727199"/>
              <a:gd name="connsiteX10" fmla="*/ 5764931 w 5764931"/>
              <a:gd name="connsiteY10" fmla="*/ 1439327 h 1727199"/>
              <a:gd name="connsiteX11" fmla="*/ 5477059 w 5764931"/>
              <a:gd name="connsiteY11" fmla="*/ 1727199 h 1727199"/>
              <a:gd name="connsiteX12" fmla="*/ 2402055 w 5764931"/>
              <a:gd name="connsiteY12" fmla="*/ 1727199 h 1727199"/>
              <a:gd name="connsiteX13" fmla="*/ 960822 w 5764931"/>
              <a:gd name="connsiteY13" fmla="*/ 1727199 h 1727199"/>
              <a:gd name="connsiteX14" fmla="*/ 960822 w 5764931"/>
              <a:gd name="connsiteY14" fmla="*/ 1727199 h 1727199"/>
              <a:gd name="connsiteX15" fmla="*/ 287872 w 5764931"/>
              <a:gd name="connsiteY15" fmla="*/ 1727199 h 1727199"/>
              <a:gd name="connsiteX16" fmla="*/ 0 w 5764931"/>
              <a:gd name="connsiteY16" fmla="*/ 1439327 h 1727199"/>
              <a:gd name="connsiteX17" fmla="*/ 0 w 5764931"/>
              <a:gd name="connsiteY17" fmla="*/ 719666 h 1727199"/>
              <a:gd name="connsiteX18" fmla="*/ 0 w 5764931"/>
              <a:gd name="connsiteY18" fmla="*/ 287867 h 1727199"/>
              <a:gd name="connsiteX19" fmla="*/ 0 w 5764931"/>
              <a:gd name="connsiteY19" fmla="*/ 287867 h 1727199"/>
              <a:gd name="connsiteX20" fmla="*/ 0 w 5764931"/>
              <a:gd name="connsiteY20" fmla="*/ 287872 h 1727199"/>
              <a:gd name="connsiteX0" fmla="*/ 0 w 5764931"/>
              <a:gd name="connsiteY0" fmla="*/ 1404074 h 2843401"/>
              <a:gd name="connsiteX1" fmla="*/ 287872 w 5764931"/>
              <a:gd name="connsiteY1" fmla="*/ 1116202 h 2843401"/>
              <a:gd name="connsiteX2" fmla="*/ 960822 w 5764931"/>
              <a:gd name="connsiteY2" fmla="*/ 1116202 h 2843401"/>
              <a:gd name="connsiteX3" fmla="*/ 1334697 w 5764931"/>
              <a:gd name="connsiteY3" fmla="*/ 0 h 2843401"/>
              <a:gd name="connsiteX4" fmla="*/ 1434389 w 5764931"/>
              <a:gd name="connsiteY4" fmla="*/ 1098447 h 2843401"/>
              <a:gd name="connsiteX5" fmla="*/ 5477059 w 5764931"/>
              <a:gd name="connsiteY5" fmla="*/ 1116202 h 2843401"/>
              <a:gd name="connsiteX6" fmla="*/ 5764931 w 5764931"/>
              <a:gd name="connsiteY6" fmla="*/ 1404074 h 2843401"/>
              <a:gd name="connsiteX7" fmla="*/ 5764931 w 5764931"/>
              <a:gd name="connsiteY7" fmla="*/ 1404069 h 2843401"/>
              <a:gd name="connsiteX8" fmla="*/ 5764931 w 5764931"/>
              <a:gd name="connsiteY8" fmla="*/ 1404069 h 2843401"/>
              <a:gd name="connsiteX9" fmla="*/ 5764931 w 5764931"/>
              <a:gd name="connsiteY9" fmla="*/ 1835868 h 2843401"/>
              <a:gd name="connsiteX10" fmla="*/ 5764931 w 5764931"/>
              <a:gd name="connsiteY10" fmla="*/ 2555529 h 2843401"/>
              <a:gd name="connsiteX11" fmla="*/ 5477059 w 5764931"/>
              <a:gd name="connsiteY11" fmla="*/ 2843401 h 2843401"/>
              <a:gd name="connsiteX12" fmla="*/ 2402055 w 5764931"/>
              <a:gd name="connsiteY12" fmla="*/ 2843401 h 2843401"/>
              <a:gd name="connsiteX13" fmla="*/ 960822 w 5764931"/>
              <a:gd name="connsiteY13" fmla="*/ 2843401 h 2843401"/>
              <a:gd name="connsiteX14" fmla="*/ 960822 w 5764931"/>
              <a:gd name="connsiteY14" fmla="*/ 2843401 h 2843401"/>
              <a:gd name="connsiteX15" fmla="*/ 287872 w 5764931"/>
              <a:gd name="connsiteY15" fmla="*/ 2843401 h 2843401"/>
              <a:gd name="connsiteX16" fmla="*/ 0 w 5764931"/>
              <a:gd name="connsiteY16" fmla="*/ 2555529 h 2843401"/>
              <a:gd name="connsiteX17" fmla="*/ 0 w 5764931"/>
              <a:gd name="connsiteY17" fmla="*/ 1835868 h 2843401"/>
              <a:gd name="connsiteX18" fmla="*/ 0 w 5764931"/>
              <a:gd name="connsiteY18" fmla="*/ 1404069 h 2843401"/>
              <a:gd name="connsiteX19" fmla="*/ 0 w 5764931"/>
              <a:gd name="connsiteY19" fmla="*/ 1404069 h 2843401"/>
              <a:gd name="connsiteX20" fmla="*/ 0 w 5764931"/>
              <a:gd name="connsiteY20" fmla="*/ 1404074 h 2843401"/>
              <a:gd name="connsiteX0" fmla="*/ 0 w 5764931"/>
              <a:gd name="connsiteY0" fmla="*/ 2593682 h 4033009"/>
              <a:gd name="connsiteX1" fmla="*/ 287872 w 5764931"/>
              <a:gd name="connsiteY1" fmla="*/ 2305810 h 4033009"/>
              <a:gd name="connsiteX2" fmla="*/ 960822 w 5764931"/>
              <a:gd name="connsiteY2" fmla="*/ 2305810 h 4033009"/>
              <a:gd name="connsiteX3" fmla="*/ 1547761 w 5764931"/>
              <a:gd name="connsiteY3" fmla="*/ 0 h 4033009"/>
              <a:gd name="connsiteX4" fmla="*/ 1434389 w 5764931"/>
              <a:gd name="connsiteY4" fmla="*/ 2288055 h 4033009"/>
              <a:gd name="connsiteX5" fmla="*/ 5477059 w 5764931"/>
              <a:gd name="connsiteY5" fmla="*/ 2305810 h 4033009"/>
              <a:gd name="connsiteX6" fmla="*/ 5764931 w 5764931"/>
              <a:gd name="connsiteY6" fmla="*/ 2593682 h 4033009"/>
              <a:gd name="connsiteX7" fmla="*/ 5764931 w 5764931"/>
              <a:gd name="connsiteY7" fmla="*/ 2593677 h 4033009"/>
              <a:gd name="connsiteX8" fmla="*/ 5764931 w 5764931"/>
              <a:gd name="connsiteY8" fmla="*/ 2593677 h 4033009"/>
              <a:gd name="connsiteX9" fmla="*/ 5764931 w 5764931"/>
              <a:gd name="connsiteY9" fmla="*/ 3025476 h 4033009"/>
              <a:gd name="connsiteX10" fmla="*/ 5764931 w 5764931"/>
              <a:gd name="connsiteY10" fmla="*/ 3745137 h 4033009"/>
              <a:gd name="connsiteX11" fmla="*/ 5477059 w 5764931"/>
              <a:gd name="connsiteY11" fmla="*/ 4033009 h 4033009"/>
              <a:gd name="connsiteX12" fmla="*/ 2402055 w 5764931"/>
              <a:gd name="connsiteY12" fmla="*/ 4033009 h 4033009"/>
              <a:gd name="connsiteX13" fmla="*/ 960822 w 5764931"/>
              <a:gd name="connsiteY13" fmla="*/ 4033009 h 4033009"/>
              <a:gd name="connsiteX14" fmla="*/ 960822 w 5764931"/>
              <a:gd name="connsiteY14" fmla="*/ 4033009 h 4033009"/>
              <a:gd name="connsiteX15" fmla="*/ 287872 w 5764931"/>
              <a:gd name="connsiteY15" fmla="*/ 4033009 h 4033009"/>
              <a:gd name="connsiteX16" fmla="*/ 0 w 5764931"/>
              <a:gd name="connsiteY16" fmla="*/ 3745137 h 4033009"/>
              <a:gd name="connsiteX17" fmla="*/ 0 w 5764931"/>
              <a:gd name="connsiteY17" fmla="*/ 3025476 h 4033009"/>
              <a:gd name="connsiteX18" fmla="*/ 0 w 5764931"/>
              <a:gd name="connsiteY18" fmla="*/ 2593677 h 4033009"/>
              <a:gd name="connsiteX19" fmla="*/ 0 w 5764931"/>
              <a:gd name="connsiteY19" fmla="*/ 2593677 h 4033009"/>
              <a:gd name="connsiteX20" fmla="*/ 0 w 5764931"/>
              <a:gd name="connsiteY20" fmla="*/ 2593682 h 403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4931" h="4033009">
                <a:moveTo>
                  <a:pt x="0" y="2593682"/>
                </a:moveTo>
                <a:cubicBezTo>
                  <a:pt x="0" y="2434695"/>
                  <a:pt x="128885" y="2305810"/>
                  <a:pt x="287872" y="2305810"/>
                </a:cubicBezTo>
                <a:lnTo>
                  <a:pt x="960822" y="2305810"/>
                </a:lnTo>
                <a:lnTo>
                  <a:pt x="1547761" y="0"/>
                </a:lnTo>
                <a:lnTo>
                  <a:pt x="1434389" y="2288055"/>
                </a:lnTo>
                <a:lnTo>
                  <a:pt x="5477059" y="2305810"/>
                </a:lnTo>
                <a:cubicBezTo>
                  <a:pt x="5636046" y="2305810"/>
                  <a:pt x="5764931" y="2434695"/>
                  <a:pt x="5764931" y="2593682"/>
                </a:cubicBezTo>
                <a:lnTo>
                  <a:pt x="5764931" y="2593677"/>
                </a:lnTo>
                <a:lnTo>
                  <a:pt x="5764931" y="2593677"/>
                </a:lnTo>
                <a:lnTo>
                  <a:pt x="5764931" y="3025476"/>
                </a:lnTo>
                <a:lnTo>
                  <a:pt x="5764931" y="3745137"/>
                </a:lnTo>
                <a:cubicBezTo>
                  <a:pt x="5764931" y="3904124"/>
                  <a:pt x="5636046" y="4033009"/>
                  <a:pt x="5477059" y="4033009"/>
                </a:cubicBezTo>
                <a:lnTo>
                  <a:pt x="2402055" y="4033009"/>
                </a:lnTo>
                <a:lnTo>
                  <a:pt x="960822" y="4033009"/>
                </a:lnTo>
                <a:lnTo>
                  <a:pt x="960822" y="4033009"/>
                </a:lnTo>
                <a:lnTo>
                  <a:pt x="287872" y="4033009"/>
                </a:lnTo>
                <a:cubicBezTo>
                  <a:pt x="128885" y="4033009"/>
                  <a:pt x="0" y="3904124"/>
                  <a:pt x="0" y="3745137"/>
                </a:cubicBezTo>
                <a:lnTo>
                  <a:pt x="0" y="3025476"/>
                </a:lnTo>
                <a:lnTo>
                  <a:pt x="0" y="2593677"/>
                </a:lnTo>
                <a:lnTo>
                  <a:pt x="0" y="2593677"/>
                </a:lnTo>
                <a:lnTo>
                  <a:pt x="0" y="2593682"/>
                </a:lnTo>
                <a:close/>
              </a:path>
            </a:pathLst>
          </a:custGeom>
          <a:solidFill>
            <a:srgbClr val="FEFCD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開啟您電腦中的瀏覽器，輸入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汽車貨運調查上網填報系統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https://survey.motc.gov.tw</a:t>
            </a:r>
            <a:r>
              <a:rPr lang="zh-TW" alt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B1B4EDD-5956-4090-B4C5-117AC3790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1081859"/>
            <a:ext cx="10677236" cy="4694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29</a:t>
            </a:fld>
            <a:endParaRPr lang="en-US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1762126" y="1911927"/>
            <a:ext cx="1946274" cy="434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2947390" y="3428999"/>
            <a:ext cx="4336143" cy="2547257"/>
          </a:xfrm>
          <a:prstGeom prst="wedgeEllipseCallout">
            <a:avLst>
              <a:gd name="adj1" fmla="val -34294"/>
              <a:gd name="adj2" fmla="val -94183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可自行下拉「調查年月」、「回收狀況」及「審核狀態」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444EFCC-E454-4789-98AC-D8C08C53FF73}"/>
              </a:ext>
            </a:extLst>
          </p:cNvPr>
          <p:cNvGrpSpPr/>
          <p:nvPr/>
        </p:nvGrpSpPr>
        <p:grpSpPr>
          <a:xfrm>
            <a:off x="2294625" y="1949786"/>
            <a:ext cx="375128" cy="123111"/>
            <a:chOff x="3226279" y="1199769"/>
            <a:chExt cx="375128" cy="123111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77DA2E3-33E0-4961-96A2-6B1B9770EAD0}"/>
                </a:ext>
              </a:extLst>
            </p:cNvPr>
            <p:cNvSpPr/>
            <p:nvPr/>
          </p:nvSpPr>
          <p:spPr>
            <a:xfrm>
              <a:off x="3226279" y="1216325"/>
              <a:ext cx="33643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00F22C7F-F6A9-4FC7-AC86-C7B05839054A}"/>
                </a:ext>
              </a:extLst>
            </p:cNvPr>
            <p:cNvSpPr txBox="1"/>
            <p:nvPr/>
          </p:nvSpPr>
          <p:spPr>
            <a:xfrm>
              <a:off x="3226279" y="1199769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FEC8B76-6158-4FA3-8664-3073706A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9" y="1081859"/>
            <a:ext cx="10677236" cy="4694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30</a:t>
            </a:fld>
            <a:endParaRPr lang="en-US" altLang="en-US" dirty="0"/>
          </a:p>
        </p:txBody>
      </p:sp>
      <p:sp>
        <p:nvSpPr>
          <p:cNvPr id="6" name="橢圓形圖說文字 5"/>
          <p:cNvSpPr/>
          <p:nvPr/>
        </p:nvSpPr>
        <p:spPr>
          <a:xfrm>
            <a:off x="3931847" y="3064452"/>
            <a:ext cx="4016829" cy="1493639"/>
          </a:xfrm>
          <a:prstGeom prst="wedgeEllipseCallout">
            <a:avLst>
              <a:gd name="adj1" fmla="val -34328"/>
              <a:gd name="adj2" fmla="val -101145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輸入公司名稱可做進一步搜尋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3722255" y="2029636"/>
            <a:ext cx="1394690" cy="3071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F410C1A7-CBD1-4EB6-A985-692A9C36D3BC}"/>
              </a:ext>
            </a:extLst>
          </p:cNvPr>
          <p:cNvGrpSpPr/>
          <p:nvPr/>
        </p:nvGrpSpPr>
        <p:grpSpPr>
          <a:xfrm>
            <a:off x="2346386" y="1967384"/>
            <a:ext cx="375128" cy="123807"/>
            <a:chOff x="3226279" y="1216325"/>
            <a:chExt cx="375128" cy="123807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D8ADDEED-7BFC-4CB7-ACE9-919D8C187BB5}"/>
                </a:ext>
              </a:extLst>
            </p:cNvPr>
            <p:cNvSpPr/>
            <p:nvPr/>
          </p:nvSpPr>
          <p:spPr>
            <a:xfrm>
              <a:off x="3226279" y="1216325"/>
              <a:ext cx="28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BCA9553C-2ABF-4CE3-8A49-496558023DD8}"/>
                </a:ext>
              </a:extLst>
            </p:cNvPr>
            <p:cNvSpPr txBox="1"/>
            <p:nvPr/>
          </p:nvSpPr>
          <p:spPr>
            <a:xfrm>
              <a:off x="3226279" y="1217021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3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412DBC66-B102-4ED3-9352-D45B01D3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1081857"/>
            <a:ext cx="10677236" cy="4694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31</a:t>
            </a:fld>
            <a:endParaRPr lang="en-US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6096000" y="3428998"/>
            <a:ext cx="4408716" cy="1708465"/>
          </a:xfrm>
          <a:prstGeom prst="wedgeEllipseCallout">
            <a:avLst>
              <a:gd name="adj1" fmla="val -2662"/>
              <a:gd name="adj2" fmla="val -11198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下拉「調查員」及「審核員」可篩選出相關之資料</a:t>
            </a:r>
            <a:endParaRPr lang="zh-TW" altLang="en-US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D9A8A33B-E06F-4E06-BE5D-6D19EFDA1333}"/>
              </a:ext>
            </a:extLst>
          </p:cNvPr>
          <p:cNvSpPr/>
          <p:nvPr/>
        </p:nvSpPr>
        <p:spPr>
          <a:xfrm>
            <a:off x="7269019" y="2020397"/>
            <a:ext cx="1967345" cy="288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1BDD4DA0-745D-4CD0-A10A-F6E51BAEA86C}"/>
              </a:ext>
            </a:extLst>
          </p:cNvPr>
          <p:cNvGrpSpPr/>
          <p:nvPr/>
        </p:nvGrpSpPr>
        <p:grpSpPr>
          <a:xfrm>
            <a:off x="2346384" y="1958841"/>
            <a:ext cx="378455" cy="123111"/>
            <a:chOff x="3226279" y="1199769"/>
            <a:chExt cx="378455" cy="12311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0574569E-1F5C-4A25-8DA2-AF3374474351}"/>
                </a:ext>
              </a:extLst>
            </p:cNvPr>
            <p:cNvSpPr/>
            <p:nvPr/>
          </p:nvSpPr>
          <p:spPr>
            <a:xfrm>
              <a:off x="3226279" y="1207699"/>
              <a:ext cx="28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87C42FCD-1179-4FD8-986F-39BBF8FE2F9D}"/>
                </a:ext>
              </a:extLst>
            </p:cNvPr>
            <p:cNvSpPr txBox="1"/>
            <p:nvPr/>
          </p:nvSpPr>
          <p:spPr>
            <a:xfrm>
              <a:off x="3229606" y="1199769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1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135B49C5-1665-43D7-9229-F88B2557E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1010211"/>
            <a:ext cx="9762836" cy="483757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32</a:t>
            </a:fld>
            <a:endParaRPr lang="en-US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4114561" y="4273810"/>
            <a:ext cx="4136572" cy="1708465"/>
          </a:xfrm>
          <a:prstGeom prst="wedgeEllipseCallout">
            <a:avLst>
              <a:gd name="adj1" fmla="val 64884"/>
              <a:gd name="adj2" fmla="val -10883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鈕可查看各筆資料填報內容，並審核各筆樣本資料</a:t>
            </a:r>
          </a:p>
        </p:txBody>
      </p:sp>
      <p:sp>
        <p:nvSpPr>
          <p:cNvPr id="3" name="橢圓 2"/>
          <p:cNvSpPr/>
          <p:nvPr/>
        </p:nvSpPr>
        <p:spPr>
          <a:xfrm>
            <a:off x="8849596" y="3052327"/>
            <a:ext cx="664029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976076" y="1984477"/>
            <a:ext cx="827314" cy="1554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1FC89635-B78B-4BAA-90F3-70333742302B}"/>
              </a:ext>
            </a:extLst>
          </p:cNvPr>
          <p:cNvGrpSpPr/>
          <p:nvPr/>
        </p:nvGrpSpPr>
        <p:grpSpPr>
          <a:xfrm>
            <a:off x="2381107" y="1840668"/>
            <a:ext cx="323564" cy="123111"/>
            <a:chOff x="3196376" y="1207699"/>
            <a:chExt cx="323564" cy="123111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BD81723-A692-4626-B59B-080820FCE9A9}"/>
                </a:ext>
              </a:extLst>
            </p:cNvPr>
            <p:cNvSpPr/>
            <p:nvPr/>
          </p:nvSpPr>
          <p:spPr>
            <a:xfrm>
              <a:off x="3226279" y="1216325"/>
              <a:ext cx="25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CC793593-5834-44B8-B72F-BFBCC71374D6}"/>
                </a:ext>
              </a:extLst>
            </p:cNvPr>
            <p:cNvSpPr txBox="1"/>
            <p:nvPr/>
          </p:nvSpPr>
          <p:spPr>
            <a:xfrm>
              <a:off x="3196376" y="1207699"/>
              <a:ext cx="3235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6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5D5F1841-2D5C-4B1C-9864-A47F84825C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7" y="1075578"/>
            <a:ext cx="8593665" cy="50881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33</a:t>
            </a:fld>
            <a:endParaRPr lang="en-US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7228114" y="606266"/>
            <a:ext cx="4610101" cy="1708465"/>
          </a:xfrm>
          <a:prstGeom prst="wedgeEllipseCallout">
            <a:avLst>
              <a:gd name="adj1" fmla="val -35609"/>
              <a:gd name="adj2" fmla="val 76104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鈕，進入公司基本資料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068B684-E6CB-43CB-BE5F-D57AE030339B}"/>
              </a:ext>
            </a:extLst>
          </p:cNvPr>
          <p:cNvSpPr/>
          <p:nvPr/>
        </p:nvSpPr>
        <p:spPr>
          <a:xfrm>
            <a:off x="4125689" y="1621365"/>
            <a:ext cx="1219200" cy="478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0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59DA23C8-5058-4AA3-A1C9-1238F51F924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6"/>
          <a:stretch/>
        </p:blipFill>
        <p:spPr bwMode="auto">
          <a:xfrm>
            <a:off x="1745674" y="816924"/>
            <a:ext cx="8820726" cy="5112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34</a:t>
            </a:fld>
            <a:endParaRPr lang="en-US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5736797" y="2538265"/>
            <a:ext cx="4461303" cy="1843236"/>
          </a:xfrm>
          <a:prstGeom prst="wedgeEllipseCallout">
            <a:avLst>
              <a:gd name="adj1" fmla="val -27272"/>
              <a:gd name="adj2" fmla="val -133498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裝卸貨物狀況資料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鈕進入此畫面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215763" y="2162920"/>
            <a:ext cx="4365171" cy="2420828"/>
          </a:xfrm>
          <a:prstGeom prst="wedgeEllipseCallout">
            <a:avLst>
              <a:gd name="adj1" fmla="val 45507"/>
              <a:gd name="adj2" fmla="val 80831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檢核完畢點選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若不符合則不允許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EE713915-BCB8-4625-9352-2882002A59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24559"/>
            <a:ext cx="2819400" cy="2603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6072" y="688356"/>
            <a:ext cx="775855" cy="320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86" y="444500"/>
            <a:ext cx="9274083" cy="5715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35</a:t>
            </a:fld>
            <a:endParaRPr lang="en-US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3019027" y="3429000"/>
            <a:ext cx="4397773" cy="1708465"/>
          </a:xfrm>
          <a:prstGeom prst="wedgeEllipseCallout">
            <a:avLst>
              <a:gd name="adj1" fmla="val 49467"/>
              <a:gd name="adj2" fmla="val -111435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可依各筆樣本資料查看「檢誤是否通過」及「是否審核」之情形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36CA4EA7-8A86-4F97-B5A3-116B2108B153}"/>
              </a:ext>
            </a:extLst>
          </p:cNvPr>
          <p:cNvSpPr/>
          <p:nvPr/>
        </p:nvSpPr>
        <p:spPr>
          <a:xfrm>
            <a:off x="7416800" y="1948873"/>
            <a:ext cx="1320800" cy="508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7E8A1382-45B4-487C-9567-EE961207A901}"/>
              </a:ext>
            </a:extLst>
          </p:cNvPr>
          <p:cNvGrpSpPr/>
          <p:nvPr/>
        </p:nvGrpSpPr>
        <p:grpSpPr>
          <a:xfrm>
            <a:off x="3191773" y="1104182"/>
            <a:ext cx="375128" cy="123111"/>
            <a:chOff x="3226279" y="1216325"/>
            <a:chExt cx="375128" cy="12311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E0F10BC-BB8B-41CF-91BB-22CDFFCFCF5F}"/>
                </a:ext>
              </a:extLst>
            </p:cNvPr>
            <p:cNvSpPr/>
            <p:nvPr/>
          </p:nvSpPr>
          <p:spPr>
            <a:xfrm>
              <a:off x="3226279" y="1216325"/>
              <a:ext cx="33643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F62939AA-AAA2-47B6-A7DD-C04082FFB136}"/>
                </a:ext>
              </a:extLst>
            </p:cNvPr>
            <p:cNvSpPr txBox="1"/>
            <p:nvPr/>
          </p:nvSpPr>
          <p:spPr>
            <a:xfrm>
              <a:off x="3226279" y="1216325"/>
              <a:ext cx="37512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800" dirty="0"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11304</a:t>
              </a:r>
              <a:endParaRPr lang="zh-TW" altLang="en-US" sz="800" dirty="0"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7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54232"/>
            <a:ext cx="7805057" cy="4549535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36</a:t>
            </a:fld>
            <a:endParaRPr lang="en-US" altLang="en-US" dirty="0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636058" y="6629400"/>
            <a:ext cx="10555942" cy="228600"/>
          </a:xfrm>
        </p:spPr>
        <p:txBody>
          <a:bodyPr/>
          <a:lstStyle/>
          <a:p>
            <a:r>
              <a:rPr lang="en-US" altLang="zh-TW" b="1" dirty="0"/>
              <a:t>https://survey.motc.gov.tw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1012371" y="794657"/>
            <a:ext cx="3363685" cy="2634342"/>
          </a:xfrm>
          <a:prstGeom prst="wedgeEllipseCallout">
            <a:avLst>
              <a:gd name="adj1" fmla="val 38991"/>
              <a:gd name="adj2" fmla="val 60241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可利用手機掃描 </a:t>
            </a: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，連結到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回收狀況一覽表</a:t>
            </a:r>
            <a:endParaRPr lang="zh-TW" altLang="en-US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167741" y="3733800"/>
            <a:ext cx="1393372" cy="15784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F15A353-1DC1-465D-A541-EFEA0163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123950"/>
            <a:ext cx="8839200" cy="5181849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39" y="238895"/>
            <a:ext cx="4325961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八、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調查費用填報作業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37</a:t>
            </a:fld>
            <a:endParaRPr lang="en-US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6229350" y="844741"/>
            <a:ext cx="4397800" cy="2181263"/>
          </a:xfrm>
          <a:prstGeom prst="wedgeEllipseCallout">
            <a:avLst>
              <a:gd name="adj1" fmla="val -68969"/>
              <a:gd name="adj2" fmla="val 111886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調查費用填報作業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538676" y="4896734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67603" y="443506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CAFD91CB-B813-4A30-A149-3C0A74E20B44}"/>
              </a:ext>
            </a:extLst>
          </p:cNvPr>
          <p:cNvSpPr/>
          <p:nvPr/>
        </p:nvSpPr>
        <p:spPr>
          <a:xfrm>
            <a:off x="2452701" y="4810349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="" xmlns:a16="http://schemas.microsoft.com/office/drawing/2014/main" id="{305D7464-A66F-43DD-9E69-9DD31DD006FA}"/>
              </a:ext>
            </a:extLst>
          </p:cNvPr>
          <p:cNvSpPr/>
          <p:nvPr/>
        </p:nvSpPr>
        <p:spPr>
          <a:xfrm>
            <a:off x="7867652" y="4435069"/>
            <a:ext cx="2190748" cy="492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0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38</a:t>
            </a:fld>
            <a:endParaRPr lang="en-US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7" y="979170"/>
            <a:ext cx="8523514" cy="4899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橢圓形圖說文字 6"/>
          <p:cNvSpPr/>
          <p:nvPr/>
        </p:nvSpPr>
        <p:spPr>
          <a:xfrm>
            <a:off x="1981201" y="2690782"/>
            <a:ext cx="3173157" cy="1863704"/>
          </a:xfrm>
          <a:prstGeom prst="wedgeEllipseCallout">
            <a:avLst>
              <a:gd name="adj1" fmla="val 96941"/>
              <a:gd name="adj2" fmla="val -7546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填寫完成後按下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905500" y="2501900"/>
            <a:ext cx="2362200" cy="1046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形圖說文字 9"/>
          <p:cNvSpPr/>
          <p:nvPr/>
        </p:nvSpPr>
        <p:spPr>
          <a:xfrm>
            <a:off x="8624221" y="3025321"/>
            <a:ext cx="3173157" cy="1863704"/>
          </a:xfrm>
          <a:prstGeom prst="wedgeEllipseCallout">
            <a:avLst>
              <a:gd name="adj1" fmla="val -58713"/>
              <a:gd name="adj2" fmla="val -34582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系統自動帶出資料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554006" y="2324792"/>
            <a:ext cx="375128" cy="108000"/>
          </a:xfrm>
          <a:prstGeom prst="rect">
            <a:avLst/>
          </a:prstGeom>
          <a:solidFill>
            <a:srgbClr val="FFFFD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9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11304</a:t>
            </a:r>
            <a:endParaRPr lang="zh-TW" altLang="en-US" sz="9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548F305B-2B07-491B-94DD-1A19F7410A19}"/>
              </a:ext>
            </a:extLst>
          </p:cNvPr>
          <p:cNvSpPr/>
          <p:nvPr/>
        </p:nvSpPr>
        <p:spPr>
          <a:xfrm>
            <a:off x="6467475" y="2028825"/>
            <a:ext cx="838200" cy="238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812800"/>
            <a:ext cx="8305800" cy="4890967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5531264" y="2390599"/>
            <a:ext cx="4660485" cy="1563590"/>
          </a:xfrm>
          <a:prstGeom prst="wedgeEllipseCallout">
            <a:avLst>
              <a:gd name="adj1" fmla="val -3461"/>
              <a:gd name="adj2" fmla="val -91166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管理介面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，進入</a:t>
            </a:r>
            <a:r>
              <a:rPr lang="en-US" altLang="zh-TW" sz="2400" u="sng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u="sng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管理介面</a:t>
            </a:r>
            <a:r>
              <a:rPr lang="en-US" altLang="zh-TW" sz="2400" u="sng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登入頁面。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4CD1EA1-F811-484E-8C93-99D33611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921479"/>
            <a:ext cx="8372474" cy="5517422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39" y="238895"/>
            <a:ext cx="4307817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九、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調查費用填報查詢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39</a:t>
            </a:fld>
            <a:endParaRPr lang="en-US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6680925" y="1558327"/>
            <a:ext cx="3949700" cy="2647676"/>
          </a:xfrm>
          <a:prstGeom prst="wedgeEllipseCallout">
            <a:avLst>
              <a:gd name="adj1" fmla="val -79168"/>
              <a:gd name="adj2" fmla="val 57674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調查費用填報查詢</a:t>
            </a:r>
            <a:r>
              <a:rPr lang="en-US" altLang="zh-TW" sz="24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596676" y="504400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38076" y="499736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975E0469-56FD-42E0-ACD7-D5D268072D9A}"/>
              </a:ext>
            </a:extLst>
          </p:cNvPr>
          <p:cNvSpPr/>
          <p:nvPr/>
        </p:nvSpPr>
        <p:spPr>
          <a:xfrm>
            <a:off x="2452701" y="4886549"/>
            <a:ext cx="2085975" cy="695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="" xmlns:a16="http://schemas.microsoft.com/office/drawing/2014/main" id="{4DB71424-89DE-417D-9F72-956F6CFFCF04}"/>
              </a:ext>
            </a:extLst>
          </p:cNvPr>
          <p:cNvSpPr/>
          <p:nvPr/>
        </p:nvSpPr>
        <p:spPr>
          <a:xfrm>
            <a:off x="7432675" y="4950731"/>
            <a:ext cx="2085975" cy="554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0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696687"/>
            <a:ext cx="10223500" cy="51969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40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6618514" y="1020052"/>
            <a:ext cx="2944586" cy="1853777"/>
          </a:xfrm>
          <a:prstGeom prst="wedgeEllipseCallout">
            <a:avLst>
              <a:gd name="adj1" fmla="val -64160"/>
              <a:gd name="adj2" fmla="val 51455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點選欲查詢項目</a:t>
            </a:r>
          </a:p>
        </p:txBody>
      </p:sp>
    </p:spTree>
    <p:extLst>
      <p:ext uri="{BB962C8B-B14F-4D97-AF65-F5344CB8AC3E}">
        <p14:creationId xmlns:p14="http://schemas.microsoft.com/office/powerpoint/2010/main" val="18392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41</a:t>
            </a:fld>
            <a:endParaRPr lang="en-US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0" y="499110"/>
            <a:ext cx="9578340" cy="585978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6" name="矩形圖說文字 15"/>
          <p:cNvSpPr/>
          <p:nvPr/>
        </p:nvSpPr>
        <p:spPr>
          <a:xfrm>
            <a:off x="1861456" y="4300891"/>
            <a:ext cx="3048001" cy="1281273"/>
          </a:xfrm>
          <a:prstGeom prst="wedgeRectCallout">
            <a:avLst>
              <a:gd name="adj1" fmla="val 78283"/>
              <a:gd name="adj2" fmla="val -52808"/>
            </a:avLst>
          </a:prstGeom>
          <a:solidFill>
            <a:srgbClr val="FEFCD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鈕會開啟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呈現表單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6656614" y="4951248"/>
            <a:ext cx="3673929" cy="1281273"/>
          </a:xfrm>
          <a:prstGeom prst="wedgeRectCallout">
            <a:avLst>
              <a:gd name="adj1" fmla="val -50891"/>
              <a:gd name="adj2" fmla="val -96045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鈕會將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表單直接列印出來</a:t>
            </a:r>
          </a:p>
        </p:txBody>
      </p:sp>
      <p:sp>
        <p:nvSpPr>
          <p:cNvPr id="3" name="橢圓 2"/>
          <p:cNvSpPr/>
          <p:nvPr/>
        </p:nvSpPr>
        <p:spPr>
          <a:xfrm>
            <a:off x="5783952" y="4165600"/>
            <a:ext cx="444500" cy="19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299208" y="4165600"/>
            <a:ext cx="444500" cy="19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34150" y="1394211"/>
            <a:ext cx="37512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9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11304</a:t>
            </a:r>
            <a:endParaRPr lang="zh-TW" altLang="en-US" sz="9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2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80" y="181968"/>
            <a:ext cx="7966735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42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6618515" y="3563228"/>
            <a:ext cx="2925536" cy="1723148"/>
          </a:xfrm>
          <a:prstGeom prst="wedgeEllipseCallout">
            <a:avLst>
              <a:gd name="adj1" fmla="val -59012"/>
              <a:gd name="adj2" fmla="val -9202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呈現費用明細表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57699" y="2330634"/>
            <a:ext cx="11049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89840" y="1507592"/>
            <a:ext cx="1068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30898" y="1546618"/>
            <a:ext cx="3722502" cy="204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臺北市區監理所辦理</a:t>
            </a:r>
            <a:r>
              <a:rPr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113</a:t>
            </a: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00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81" y="261590"/>
            <a:ext cx="796673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43</a:t>
            </a:fld>
            <a:endParaRPr lang="en-US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51749" y="2498611"/>
            <a:ext cx="96165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113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30898" y="1598893"/>
            <a:ext cx="3940216" cy="204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臺北市區監理所辦理</a:t>
            </a:r>
            <a:r>
              <a:rPr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113</a:t>
            </a: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月汽車貨運調查領款清冊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8081281" y="3321590"/>
            <a:ext cx="3457575" cy="1723148"/>
          </a:xfrm>
          <a:prstGeom prst="wedgeEllipseCallout">
            <a:avLst>
              <a:gd name="adj1" fmla="val -59012"/>
              <a:gd name="adj2" fmla="val -9202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呈現調查領款清冊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059085" y="3635829"/>
            <a:ext cx="6531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(@40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6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81" y="261590"/>
            <a:ext cx="796537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44</a:t>
            </a:fld>
            <a:endParaRPr lang="en-US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793037" y="3557308"/>
            <a:ext cx="224680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臺北市區監理所</a:t>
            </a:r>
            <a:r>
              <a: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月辦理</a:t>
            </a:r>
          </a:p>
        </p:txBody>
      </p:sp>
      <p:sp>
        <p:nvSpPr>
          <p:cNvPr id="6" name="橢圓形圖說文字 5"/>
          <p:cNvSpPr/>
          <p:nvPr/>
        </p:nvSpPr>
        <p:spPr>
          <a:xfrm>
            <a:off x="8030483" y="2168728"/>
            <a:ext cx="2925536" cy="1723148"/>
          </a:xfrm>
          <a:prstGeom prst="wedgeEllipseCallout">
            <a:avLst>
              <a:gd name="adj1" fmla="val -78981"/>
              <a:gd name="adj2" fmla="val 789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呈現二代健保補充保險費。</a:t>
            </a:r>
          </a:p>
        </p:txBody>
      </p:sp>
    </p:spTree>
    <p:extLst>
      <p:ext uri="{BB962C8B-B14F-4D97-AF65-F5344CB8AC3E}">
        <p14:creationId xmlns:p14="http://schemas.microsoft.com/office/powerpoint/2010/main" val="24535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80" y="261590"/>
            <a:ext cx="796537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45</a:t>
            </a:fld>
            <a:endParaRPr lang="en-US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762250" y="2362200"/>
            <a:ext cx="3145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臺北市區監理所辦理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6" name="橢圓形圖說文字 5"/>
          <p:cNvSpPr/>
          <p:nvPr/>
        </p:nvSpPr>
        <p:spPr>
          <a:xfrm>
            <a:off x="6163582" y="3429000"/>
            <a:ext cx="3386817" cy="2209800"/>
          </a:xfrm>
          <a:prstGeom prst="wedgeEllipseCallout">
            <a:avLst>
              <a:gd name="adj1" fmla="val -96271"/>
              <a:gd name="adj2" fmla="val 63077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批次產生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是將上述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項調查費用表產生在不同工作表內</a:t>
            </a:r>
          </a:p>
        </p:txBody>
      </p:sp>
      <p:sp>
        <p:nvSpPr>
          <p:cNvPr id="3" name="橢圓 2"/>
          <p:cNvSpPr/>
          <p:nvPr/>
        </p:nvSpPr>
        <p:spPr>
          <a:xfrm>
            <a:off x="2438400" y="5791200"/>
            <a:ext cx="22733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D535D6E5-052F-45AA-9021-ADFA4B562B3C}"/>
              </a:ext>
            </a:extLst>
          </p:cNvPr>
          <p:cNvSpPr txBox="1"/>
          <p:nvPr/>
        </p:nvSpPr>
        <p:spPr>
          <a:xfrm>
            <a:off x="4472569" y="1589103"/>
            <a:ext cx="1233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6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2" y="1117867"/>
            <a:ext cx="7641772" cy="4549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46</a:t>
            </a:fld>
            <a:endParaRPr lang="en-US" altLang="en-US" dirty="0"/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636058" y="6629400"/>
            <a:ext cx="10555942" cy="228600"/>
          </a:xfrm>
        </p:spPr>
        <p:txBody>
          <a:bodyPr/>
          <a:lstStyle/>
          <a:p>
            <a:r>
              <a:rPr lang="en-US" altLang="zh-TW" b="1" dirty="0"/>
              <a:t>https://survey.motc.gov.tw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8719459" y="1643744"/>
            <a:ext cx="341086" cy="32935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719459" y="1973102"/>
            <a:ext cx="341086" cy="27418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45" y="1556657"/>
            <a:ext cx="1088572" cy="3197674"/>
          </a:xfrm>
          <a:prstGeom prst="rect">
            <a:avLst/>
          </a:prstGeom>
        </p:spPr>
      </p:pic>
      <p:sp>
        <p:nvSpPr>
          <p:cNvPr id="24" name="橢圓形圖說文字 23"/>
          <p:cNvSpPr/>
          <p:nvPr/>
        </p:nvSpPr>
        <p:spPr>
          <a:xfrm>
            <a:off x="3225140" y="3285543"/>
            <a:ext cx="4452257" cy="2858791"/>
          </a:xfrm>
          <a:prstGeom prst="wedgeEllipseCallout">
            <a:avLst>
              <a:gd name="adj1" fmla="val 76320"/>
              <a:gd name="adj2" fmla="val -53512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4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調查所需一切相關表件於調查前同步掛置於系統網站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上，供各使用者下載翻閱</a:t>
            </a:r>
          </a:p>
        </p:txBody>
      </p:sp>
    </p:spTree>
    <p:extLst>
      <p:ext uri="{BB962C8B-B14F-4D97-AF65-F5344CB8AC3E}">
        <p14:creationId xmlns:p14="http://schemas.microsoft.com/office/powerpoint/2010/main" val="42426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33676" y="2174712"/>
            <a:ext cx="8721885" cy="909538"/>
          </a:xfrm>
          <a:prstGeom prst="rect">
            <a:avLst/>
          </a:prstGeom>
          <a:noFill/>
        </p:spPr>
        <p:txBody>
          <a:bodyPr wrap="square" lIns="77781" tIns="38891" rIns="77781" bIns="38891" rtlCol="0">
            <a:spAutoFit/>
          </a:bodyPr>
          <a:lstStyle/>
          <a:p>
            <a:r>
              <a:rPr lang="zh-TW" altLang="en-US" sz="4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謝謝聆聽，敬請指教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0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54232"/>
            <a:ext cx="8826500" cy="4549535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7919813" y="2254186"/>
            <a:ext cx="3789340" cy="1750913"/>
          </a:xfrm>
          <a:prstGeom prst="wedgeEllipseCallout">
            <a:avLst>
              <a:gd name="adj1" fmla="val -74973"/>
              <a:gd name="adj2" fmla="val 80466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修改密碼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鈕。</a:t>
            </a:r>
          </a:p>
        </p:txBody>
      </p:sp>
      <p:sp>
        <p:nvSpPr>
          <p:cNvPr id="12" name="標題 10"/>
          <p:cNvSpPr txBox="1">
            <a:spLocks/>
          </p:cNvSpPr>
          <p:nvPr/>
        </p:nvSpPr>
        <p:spPr>
          <a:xfrm>
            <a:off x="1056470" y="139699"/>
            <a:ext cx="2014560" cy="644071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修改密碼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4</a:t>
            </a:fld>
            <a:endParaRPr lang="en-US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604860" y="3428999"/>
            <a:ext cx="3789340" cy="1750913"/>
          </a:xfrm>
          <a:prstGeom prst="wedgeEllipseCallout">
            <a:avLst>
              <a:gd name="adj1" fmla="val 70674"/>
              <a:gd name="adj2" fmla="val 23683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輸入帳號、密碼及驗證碼，按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鈕進入系統。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5143500" y="4590143"/>
            <a:ext cx="876299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095999" y="4570185"/>
            <a:ext cx="876299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0" y="901700"/>
            <a:ext cx="7933690" cy="501650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CB6268FE-28DB-4240-AA99-74254C6B46EE}"/>
              </a:ext>
            </a:extLst>
          </p:cNvPr>
          <p:cNvGrpSpPr/>
          <p:nvPr/>
        </p:nvGrpSpPr>
        <p:grpSpPr>
          <a:xfrm>
            <a:off x="7201560" y="3477234"/>
            <a:ext cx="4862588" cy="1359085"/>
            <a:chOff x="7201560" y="3477234"/>
            <a:chExt cx="4862588" cy="1359085"/>
          </a:xfrm>
        </p:grpSpPr>
        <p:sp>
          <p:nvSpPr>
            <p:cNvPr id="2" name="矩形圖說文字 1"/>
            <p:cNvSpPr/>
            <p:nvPr/>
          </p:nvSpPr>
          <p:spPr>
            <a:xfrm>
              <a:off x="7201560" y="3477234"/>
              <a:ext cx="4862588" cy="1359085"/>
            </a:xfrm>
            <a:prstGeom prst="wedgeRectCallout">
              <a:avLst>
                <a:gd name="adj1" fmla="val -60213"/>
                <a:gd name="adj2" fmla="val -74714"/>
              </a:avLst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80" y="3593624"/>
              <a:ext cx="4748668" cy="1191986"/>
            </a:xfrm>
            <a:prstGeom prst="rect">
              <a:avLst/>
            </a:prstGeom>
          </p:spPr>
        </p:pic>
      </p:grpSp>
      <p:sp>
        <p:nvSpPr>
          <p:cNvPr id="9" name="橢圓形圖說文字 8"/>
          <p:cNvSpPr/>
          <p:nvPr/>
        </p:nvSpPr>
        <p:spPr>
          <a:xfrm>
            <a:off x="5602952" y="1099953"/>
            <a:ext cx="4493975" cy="1080735"/>
          </a:xfrm>
          <a:prstGeom prst="wedgeEllipseCallout">
            <a:avLst>
              <a:gd name="adj1" fmla="val -37878"/>
              <a:gd name="adj2" fmla="val 122107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原密碼與帳號相同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38200" y="1565977"/>
            <a:ext cx="3416205" cy="1841316"/>
          </a:xfrm>
          <a:prstGeom prst="wedgeRoundRectCallout">
            <a:avLst>
              <a:gd name="adj1" fmla="val 79721"/>
              <a:gd name="adj2" fmla="val 65631"/>
              <a:gd name="adj3" fmla="val 16667"/>
            </a:avLst>
          </a:prstGeom>
          <a:solidFill>
            <a:srgbClr val="FEFCD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本欄主要做為未來忘記密碼或通知事項使用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請填寫可收到通知之電子信箱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橢圓形圖說文字 11"/>
          <p:cNvSpPr/>
          <p:nvPr/>
        </p:nvSpPr>
        <p:spPr>
          <a:xfrm>
            <a:off x="469900" y="3903664"/>
            <a:ext cx="4140200" cy="1887721"/>
          </a:xfrm>
          <a:prstGeom prst="wedgeEllipseCallout">
            <a:avLst>
              <a:gd name="adj1" fmla="val 75933"/>
              <a:gd name="adj2" fmla="val -20876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輸入完成按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即修改成功，請用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新密碼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重新登入系統。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5</a:t>
            </a:fld>
            <a:endParaRPr lang="en-US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849940" y="2404085"/>
            <a:ext cx="3350307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個特殊符號不可使用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742225" y="4311650"/>
            <a:ext cx="711200" cy="368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3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309B29F-BF62-4FB0-927A-96C5FA27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932873"/>
            <a:ext cx="9531927" cy="5346254"/>
          </a:xfrm>
          <a:prstGeom prst="rect">
            <a:avLst/>
          </a:prstGeom>
        </p:spPr>
      </p:pic>
      <p:sp>
        <p:nvSpPr>
          <p:cNvPr id="12" name="標題 10"/>
          <p:cNvSpPr txBox="1">
            <a:spLocks/>
          </p:cNvSpPr>
          <p:nvPr/>
        </p:nvSpPr>
        <p:spPr>
          <a:xfrm>
            <a:off x="830240" y="238895"/>
            <a:ext cx="3719989" cy="540000"/>
          </a:xfrm>
          <a:prstGeom prst="rect">
            <a:avLst/>
          </a:prstGeom>
          <a:solidFill>
            <a:srgbClr val="C8097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新細明體"/>
                <a:ea typeface="新細明體"/>
              </a:rPr>
              <a:t>二、</a:t>
            </a:r>
            <a:r>
              <a:rPr lang="zh-TW" alt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安全控管作業</a:t>
            </a:r>
            <a:endParaRPr lang="zh-TW" altLang="en-US" sz="3200" dirty="0">
              <a:ln w="0"/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6</a:t>
            </a:fld>
            <a:endParaRPr lang="en-US" altLang="en-US" dirty="0"/>
          </a:p>
        </p:txBody>
      </p:sp>
      <p:sp>
        <p:nvSpPr>
          <p:cNvPr id="10" name="橢圓形圖說文字 9"/>
          <p:cNvSpPr/>
          <p:nvPr/>
        </p:nvSpPr>
        <p:spPr>
          <a:xfrm>
            <a:off x="6096000" y="3388944"/>
            <a:ext cx="4205734" cy="2231570"/>
          </a:xfrm>
          <a:prstGeom prst="wedgeEllipseCallout">
            <a:avLst>
              <a:gd name="adj1" fmla="val -77163"/>
              <a:gd name="adj2" fmla="val -44030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進入系統後，左方功能目錄點選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安全控管作業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→點選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安全控管作業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="" xmlns:a16="http://schemas.microsoft.com/office/drawing/2014/main" id="{72F20651-083E-468B-8063-6526CA220FB1}"/>
              </a:ext>
            </a:extLst>
          </p:cNvPr>
          <p:cNvSpPr/>
          <p:nvPr/>
        </p:nvSpPr>
        <p:spPr>
          <a:xfrm>
            <a:off x="2327566" y="3022600"/>
            <a:ext cx="1865745" cy="81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="" xmlns:a16="http://schemas.microsoft.com/office/drawing/2014/main" id="{46FFF3F2-C81F-4201-82C3-5A528A9D7025}"/>
              </a:ext>
            </a:extLst>
          </p:cNvPr>
          <p:cNvSpPr/>
          <p:nvPr/>
        </p:nvSpPr>
        <p:spPr>
          <a:xfrm>
            <a:off x="7809345" y="2199318"/>
            <a:ext cx="1865745" cy="600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F530F723-65F2-4FDF-A13A-889C6B9DEA89}"/>
              </a:ext>
            </a:extLst>
          </p:cNvPr>
          <p:cNvSpPr txBox="1"/>
          <p:nvPr/>
        </p:nvSpPr>
        <p:spPr>
          <a:xfrm>
            <a:off x="4169286" y="31981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57C16519-786A-4721-B7AB-3E865FE1F92E}"/>
              </a:ext>
            </a:extLst>
          </p:cNvPr>
          <p:cNvSpPr txBox="1"/>
          <p:nvPr/>
        </p:nvSpPr>
        <p:spPr>
          <a:xfrm>
            <a:off x="7102766" y="22686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88865"/>
            <a:ext cx="10769600" cy="56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7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1148443" y="3405843"/>
            <a:ext cx="4083957" cy="1775757"/>
          </a:xfrm>
          <a:prstGeom prst="wedgeEllipseCallout">
            <a:avLst>
              <a:gd name="adj1" fmla="val -35784"/>
              <a:gd name="adj2" fmla="val -144315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鈕查看目前系統內已存在之帳號。</a:t>
            </a:r>
          </a:p>
        </p:txBody>
      </p:sp>
      <p:sp>
        <p:nvSpPr>
          <p:cNvPr id="2" name="橢圓 1"/>
          <p:cNvSpPr/>
          <p:nvPr/>
        </p:nvSpPr>
        <p:spPr>
          <a:xfrm>
            <a:off x="1066800" y="1349829"/>
            <a:ext cx="756557" cy="51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7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9" y="588865"/>
            <a:ext cx="11581879" cy="56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8</a:t>
            </a:fld>
            <a:endParaRPr lang="en-US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1420584" y="3124198"/>
            <a:ext cx="4348843" cy="1828801"/>
          </a:xfrm>
          <a:prstGeom prst="wedgeEllipseCallout">
            <a:avLst>
              <a:gd name="adj1" fmla="val -36095"/>
              <a:gd name="adj2" fmla="val -121429"/>
            </a:avLst>
          </a:prstGeom>
          <a:solidFill>
            <a:srgbClr val="FE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Blip>
                <a:blip r:embed="rId3"/>
              </a:buBlip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鈕則進入新增帳號畫面</a:t>
            </a:r>
            <a:endParaRPr lang="zh-TW" altLang="en-US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20584" y="1349829"/>
            <a:ext cx="674914" cy="51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ogy 16x9">
  <a:themeElements>
    <a:clrScheme name="自訂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FFFF00"/>
      </a:accent2>
      <a:accent3>
        <a:srgbClr val="FFDB82"/>
      </a:accent3>
      <a:accent4>
        <a:srgbClr val="EBC7A3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1423</Words>
  <Application>Microsoft Office PowerPoint</Application>
  <PresentationFormat>寬螢幕</PresentationFormat>
  <Paragraphs>228</Paragraphs>
  <Slides>48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0" baseType="lpstr">
      <vt:lpstr>Microsoft JhengHei UI</vt:lpstr>
      <vt:lpstr>華康中圓體</vt:lpstr>
      <vt:lpstr>微軟正黑體</vt:lpstr>
      <vt:lpstr>新細明體</vt:lpstr>
      <vt:lpstr>新細明體</vt:lpstr>
      <vt:lpstr>標楷體</vt:lpstr>
      <vt:lpstr>Arial</vt:lpstr>
      <vt:lpstr>Corbel</vt:lpstr>
      <vt:lpstr>Times New Roman</vt:lpstr>
      <vt:lpstr>Wingdings</vt:lpstr>
      <vt:lpstr>Wingdings 2</vt:lpstr>
      <vt:lpstr>Ecology 16x9</vt:lpstr>
      <vt:lpstr>PowerPoint 簡報</vt:lpstr>
      <vt:lpstr>PowerPoint 簡報</vt:lpstr>
      <vt:lpstr>一、登入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2016-02-16T11:38:32Z</dcterms:created>
  <dcterms:modified xsi:type="dcterms:W3CDTF">2026-03-12T06:15:40Z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