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removePersonalInfoOnSave="1" saveSubsetFonts="1" bookmarkIdSeed="3">
  <p:sldMasterIdLst>
    <p:sldMasterId id="2147483648" r:id="rId2"/>
    <p:sldMasterId id="2147483685" r:id="rId3"/>
    <p:sldMasterId id="2147483672" r:id="rId4"/>
    <p:sldMasterId id="2147483660" r:id="rId5"/>
  </p:sldMasterIdLst>
  <p:notesMasterIdLst>
    <p:notesMasterId r:id="rId63"/>
  </p:notesMasterIdLst>
  <p:handoutMasterIdLst>
    <p:handoutMasterId r:id="rId64"/>
  </p:handoutMasterIdLst>
  <p:sldIdLst>
    <p:sldId id="315" r:id="rId6"/>
    <p:sldId id="266" r:id="rId7"/>
    <p:sldId id="433" r:id="rId8"/>
    <p:sldId id="436" r:id="rId9"/>
    <p:sldId id="428" r:id="rId10"/>
    <p:sldId id="316" r:id="rId11"/>
    <p:sldId id="431" r:id="rId12"/>
    <p:sldId id="363" r:id="rId13"/>
    <p:sldId id="434" r:id="rId14"/>
    <p:sldId id="355" r:id="rId15"/>
    <p:sldId id="427" r:id="rId16"/>
    <p:sldId id="317" r:id="rId17"/>
    <p:sldId id="435" r:id="rId18"/>
    <p:sldId id="319" r:id="rId19"/>
    <p:sldId id="320" r:id="rId20"/>
    <p:sldId id="321" r:id="rId21"/>
    <p:sldId id="375" r:id="rId22"/>
    <p:sldId id="324" r:id="rId23"/>
    <p:sldId id="366" r:id="rId24"/>
    <p:sldId id="423" r:id="rId25"/>
    <p:sldId id="325" r:id="rId26"/>
    <p:sldId id="326" r:id="rId27"/>
    <p:sldId id="424" r:id="rId28"/>
    <p:sldId id="444" r:id="rId29"/>
    <p:sldId id="432" r:id="rId30"/>
    <p:sldId id="441" r:id="rId31"/>
    <p:sldId id="437" r:id="rId32"/>
    <p:sldId id="439" r:id="rId33"/>
    <p:sldId id="417" r:id="rId34"/>
    <p:sldId id="365" r:id="rId35"/>
    <p:sldId id="353" r:id="rId36"/>
    <p:sldId id="332" r:id="rId37"/>
    <p:sldId id="333" r:id="rId38"/>
    <p:sldId id="334" r:id="rId39"/>
    <p:sldId id="429" r:id="rId40"/>
    <p:sldId id="336" r:id="rId41"/>
    <p:sldId id="337" r:id="rId42"/>
    <p:sldId id="418" r:id="rId43"/>
    <p:sldId id="419" r:id="rId44"/>
    <p:sldId id="354" r:id="rId45"/>
    <p:sldId id="339" r:id="rId46"/>
    <p:sldId id="340" r:id="rId47"/>
    <p:sldId id="341" r:id="rId48"/>
    <p:sldId id="343" r:id="rId49"/>
    <p:sldId id="367" r:id="rId50"/>
    <p:sldId id="344" r:id="rId51"/>
    <p:sldId id="345" r:id="rId52"/>
    <p:sldId id="346" r:id="rId53"/>
    <p:sldId id="347" r:id="rId54"/>
    <p:sldId id="348" r:id="rId55"/>
    <p:sldId id="349" r:id="rId56"/>
    <p:sldId id="352" r:id="rId57"/>
    <p:sldId id="368" r:id="rId58"/>
    <p:sldId id="359" r:id="rId59"/>
    <p:sldId id="364" r:id="rId60"/>
    <p:sldId id="440" r:id="rId61"/>
    <p:sldId id="369" r:id="rId62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29A4"/>
    <a:srgbClr val="D9D9D9"/>
    <a:srgbClr val="F04AD8"/>
    <a:srgbClr val="FF0000"/>
    <a:srgbClr val="88894D"/>
    <a:srgbClr val="929B3B"/>
    <a:srgbClr val="3399FF"/>
    <a:srgbClr val="B10F26"/>
    <a:srgbClr val="C7EDF9"/>
    <a:srgbClr val="A6E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淺色樣式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淺色樣式 2 - 輔色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淺色樣式 2 - 輔色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佈景主題樣式 1 - 輔色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佈景主題樣式 1 - 輔色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A111915-BE36-4E01-A7E5-04B1672EAD32}" styleName="淺色樣式 2 - 輔色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3B4B98B0-60AC-42C2-AFA5-B58CD77FA1E5}" styleName="淺色樣式 1 - 輔色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淺色樣式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301B821-A1FF-4177-AEE7-76D212191A09}" styleName="中等深淺樣式 1 - 輔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6" autoAdjust="0"/>
    <p:restoredTop sz="77686" autoAdjust="0"/>
  </p:normalViewPr>
  <p:slideViewPr>
    <p:cSldViewPr snapToGrid="0">
      <p:cViewPr varScale="1">
        <p:scale>
          <a:sx n="86" d="100"/>
          <a:sy n="86" d="100"/>
        </p:scale>
        <p:origin x="1566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7" d="100"/>
          <a:sy n="77" d="100"/>
        </p:scale>
        <p:origin x="4080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4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r" latinLnBrk="0">
              <a:defRPr lang="zh-TW" sz="1200"/>
            </a:lvl1pPr>
          </a:lstStyle>
          <a:p>
            <a:fld id="{30E08F2E-5F06-4CE2-A139-452A1382A6F0}" type="datetimeFigureOut">
              <a:rPr lang="en-US" altLang="zh-TW"/>
              <a:t>3/20/2026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9440646"/>
            <a:ext cx="2949786" cy="498692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5839" y="9440646"/>
            <a:ext cx="2949786" cy="498692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r" latinLnBrk="0">
              <a:defRPr lang="zh-TW" sz="1200"/>
            </a:lvl1pPr>
          </a:lstStyle>
          <a:p>
            <a:fld id="{B828588A-5C4E-401A-AECC-B6F63A9DE965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842" tIns="45921" rIns="91842" bIns="45921" rtlCol="0"/>
          <a:lstStyle>
            <a:lvl1pPr algn="r" latinLnBrk="0">
              <a:defRPr lang="zh-TW" sz="1200"/>
            </a:lvl1pPr>
          </a:lstStyle>
          <a:p>
            <a:fld id="{1A4C5DC6-1594-414D-9341-ABA08739246C}" type="datetimeFigureOut">
              <a:t>2026/3/20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42" tIns="45921" rIns="91842" bIns="45921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4"/>
          </a:xfrm>
          <a:prstGeom prst="rect">
            <a:avLst/>
          </a:prstGeom>
        </p:spPr>
        <p:txBody>
          <a:bodyPr vert="horz" lIns="91842" tIns="45921" rIns="91842" bIns="45921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9440646"/>
            <a:ext cx="2949786" cy="498692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5839" y="9440646"/>
            <a:ext cx="2949786" cy="498692"/>
          </a:xfrm>
          <a:prstGeom prst="rect">
            <a:avLst/>
          </a:prstGeom>
        </p:spPr>
        <p:txBody>
          <a:bodyPr vert="horz" lIns="91842" tIns="45921" rIns="91842" bIns="45921" rtlCol="0" anchor="b"/>
          <a:lstStyle>
            <a:lvl1pPr algn="r" latinLnBrk="0">
              <a:defRPr lang="zh-TW" sz="1200"/>
            </a:lvl1pPr>
          </a:lstStyle>
          <a:p>
            <a:fld id="{77542409-6A04-4DC6-AC3A-D3758287A8F2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0688" y="1241425"/>
            <a:ext cx="5965825" cy="3355975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0</a:t>
            </a:fld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0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821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50849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07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182117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58744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88652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8629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238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1018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49854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zh-TW" sz="1050" kern="15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F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37099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48579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05766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i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300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744364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200257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94230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181004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8786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00397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b="1" i="1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6817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8794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189053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01266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560855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9041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8948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81277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98168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02692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0728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0926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</a:rPr>
              <a:t>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87255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128380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155148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70160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0602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075085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77490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006106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34142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43038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下載按鈕功能，</a:t>
            </a:r>
            <a:endParaRPr lang="en-US" altLang="zh-TW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資料全部輸入完成後，可按</a:t>
            </a:r>
            <a:r>
              <a:rPr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按鈕，會將填報資料產生</a:t>
            </a:r>
            <a:r>
              <a:rPr lang="en-US" altLang="zh-TW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csv</a:t>
            </a:r>
            <a:r>
              <a:rPr lang="zh-TW" altLang="en-US" sz="1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檔且下載至電腦中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4462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4991250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90632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52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21943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761677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0836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56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300829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TW" sz="1200" dirty="0"/>
          </a:p>
          <a:p>
            <a:endParaRPr lang="en-US" altLang="zh-TW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457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sz="105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9036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72230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altLang="zh-TW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26930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43600"/>
          </a:xfrm>
          <a:prstGeom prst="rect">
            <a:avLst/>
          </a:prstGeom>
          <a:blipFill dpi="0" rotWithShape="1">
            <a:blip r:embed="rId3">
              <a:duotone>
                <a:schemeClr val="accent2">
                  <a:shade val="30000"/>
                  <a:satMod val="115000"/>
                </a:schemeClr>
                <a:schemeClr val="accent2">
                  <a:tint val="34000"/>
                </a:schemeClr>
              </a:duotone>
            </a:blip>
            <a:srcRect/>
            <a:tile tx="0" ty="0" sx="60000" sy="59000" flip="none" algn="b"/>
          </a:blipFill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1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918"/>
            <a:ext cx="11020677" cy="21793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81D13AB-43EF-4B69-B0EE-AF5C353BAB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垂直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3F4B614-A0F0-4512-8582-F723B83CE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垂直標題 1"/>
          <p:cNvSpPr>
            <a:spLocks noGrp="1"/>
          </p:cNvSpPr>
          <p:nvPr>
            <p:ph type="title" orient="vert"/>
          </p:nvPr>
        </p:nvSpPr>
        <p:spPr>
          <a:xfrm>
            <a:off x="8724900" y="190510"/>
            <a:ext cx="2057400" cy="598646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垂直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3" y="190510"/>
            <a:ext cx="7734300" cy="5986463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4753C2B1-C7E7-42DE-900C-437993DAF8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943600"/>
          </a:xfrm>
          <a:prstGeom prst="rect">
            <a:avLst/>
          </a:prstGeom>
          <a:blipFill dpi="0" rotWithShape="1">
            <a:blip r:embed="rId3">
              <a:duotone>
                <a:schemeClr val="accent2">
                  <a:shade val="30000"/>
                  <a:satMod val="115000"/>
                </a:schemeClr>
                <a:schemeClr val="accent2">
                  <a:tint val="34000"/>
                </a:schemeClr>
              </a:duotone>
            </a:blip>
            <a:srcRect/>
            <a:tile tx="0" ty="0" sx="60000" sy="59000" flip="none" algn="b"/>
          </a:blipFill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1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  <p:pic>
        <p:nvPicPr>
          <p:cNvPr id="4" name="圖片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5918"/>
            <a:ext cx="11020677" cy="21793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8F9430F-D0D1-4A6B-B155-A1D8CF9F7E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5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46291"/>
          </a:xfrm>
          <a:prstGeom prst="rect">
            <a:avLst/>
          </a:prstGeom>
          <a:blipFill dpi="0" rotWithShape="1">
            <a:blip r:embed="rId3">
              <a:duotone>
                <a:schemeClr val="accent2">
                  <a:shade val="30000"/>
                  <a:satMod val="115000"/>
                </a:schemeClr>
                <a:schemeClr val="accent2">
                  <a:tint val="34000"/>
                </a:schemeClr>
              </a:duotone>
            </a:blip>
            <a:srcRect/>
            <a:tile tx="0" ty="0" sx="60000" sy="59000" flip="none" algn="b"/>
          </a:blipFill>
        </p:spPr>
      </p:pic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0"/>
              </a:spcBef>
              <a:buNone/>
              <a:defRPr lang="zh-TW" sz="1800">
                <a:solidFill>
                  <a:schemeClr val="bg1"/>
                </a:solidFill>
              </a:defRPr>
            </a:lvl1pPr>
            <a:lvl2pPr marL="457200" indent="0" algn="ctr" latinLnBrk="0">
              <a:buNone/>
              <a:defRPr lang="zh-TW" sz="2000"/>
            </a:lvl2pPr>
            <a:lvl3pPr marL="914400" indent="0" algn="ctr" latinLnBrk="0">
              <a:buNone/>
              <a:defRPr lang="zh-TW" sz="1800"/>
            </a:lvl3pPr>
            <a:lvl4pPr marL="1371600" indent="0" algn="ctr" latinLnBrk="0">
              <a:buNone/>
              <a:defRPr lang="zh-TW" sz="1600"/>
            </a:lvl4pPr>
            <a:lvl5pPr marL="1828800" indent="0" algn="ctr" latinLnBrk="0">
              <a:buNone/>
              <a:defRPr lang="zh-TW" sz="1600"/>
            </a:lvl5pPr>
            <a:lvl6pPr marL="2286000" indent="0" algn="ctr" latinLnBrk="0">
              <a:buNone/>
              <a:defRPr lang="zh-TW" sz="1600"/>
            </a:lvl6pPr>
            <a:lvl7pPr marL="2743200" indent="0" algn="ctr" latinLnBrk="0">
              <a:buNone/>
              <a:defRPr lang="zh-TW" sz="1600"/>
            </a:lvl7pPr>
            <a:lvl8pPr marL="3200400" indent="0" algn="ctr" latinLnBrk="0">
              <a:buNone/>
              <a:defRPr lang="zh-TW" sz="1600"/>
            </a:lvl8pPr>
            <a:lvl9pPr marL="3657600" indent="0" algn="ctr" latinLnBrk="0">
              <a:buNone/>
              <a:defRPr lang="zh-TW" sz="1600"/>
            </a:lvl9pPr>
          </a:lstStyle>
          <a:p>
            <a:r>
              <a:rPr lang="zh-TW" altLang="en-US"/>
              <a:t>按一下以編輯母片副標題樣式</a:t>
            </a:r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38391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51A6122-7041-49B8-AA25-C5CE97A7DD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A7214F3-C60F-4793-8144-90CDB7A07E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6B570BF-69BF-4CDD-BDB5-EAFACFD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48C5F52-AAFC-4101-9B99-1050D02A1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BE6CC38-5238-4CDC-90E8-38775826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588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96DAE0C-714E-4966-B9F4-FEDC7CFF7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737467-FB94-45F6-87E4-5BAE11E23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F2B6BB-E442-4B71-B254-8123630D8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9B3369-A31A-477E-81F7-F7C7BE8F09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F8A7A4-3E7E-4145-A158-35CCCB10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725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A3E017-4616-48F4-84B9-0EB4854BA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7E6588E-3C1F-43E4-BDD9-3F663E3F7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1E82C17-773C-43DC-812C-7F6BE453C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C9B8225-0D13-422C-BBB2-5929A53D9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EF6A49C-3FB5-4C74-B259-09DB67D4C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032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567C6A3-A9F4-48F9-9FC4-00C6BE51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AF3374-CCCE-4342-9085-67DE083392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4698827C-2F9A-46DB-9C65-EEB21D561F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11F8A5D-641C-475D-BDFC-6C2FBAE97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250941A-E76C-48B2-B631-DCBCD739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08EE6CFB-5965-46C7-BED3-13891F77D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44707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0AFD536-5519-47E3-B005-645FA79FA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772E78F-80B1-45AF-B9DD-ABB84660E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A1B7FC8-4428-4A9F-8085-971C01F95C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6AF1709-ABF1-4614-8AAB-1D4DE92D20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AF8069E-26D2-4EB0-AA0B-1400E08E71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FC4A1A11-C67A-49EE-BBD7-51E744CBC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BC25D085-440D-4963-A417-25D9A64E2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BF3381E-EB31-42A4-ADC2-97B05D3C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883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5F74D9A-FD7F-4A4B-8A22-B6D849F36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A832CA32-9782-4E96-A7E1-EE56DF9A8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3F3996A-1A1E-4617-9D67-34FA2B83D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1FFFBD8F-B680-40DC-8BFE-0E26053B02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132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11760893" y="6629400"/>
            <a:ext cx="410403" cy="228600"/>
          </a:xfrm>
        </p:spPr>
        <p:txBody>
          <a:bodyPr/>
          <a:lstStyle/>
          <a:p>
            <a:fld id="{9CD8D479-8942-46E8-A226-A4E01F7A105C}" type="slidenum">
              <a:t>‹#›</a:t>
            </a:fld>
            <a:endParaRPr lang="zh-TW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2CEC1EA-AC4C-4232-B4FE-D8CD78B3BD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76198BD4-CFC7-449E-8D1C-330318AC7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F75DE94F-5104-44E2-B8C4-125067BB2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2DA07841-49A8-4BC6-AC4D-A1062EC02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253747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44EF6C-86AC-4E03-A56B-B1813FF4F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32CE55E-1D29-4B90-8CB7-AEC8738E6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D7DDE7D-3F42-4AB5-94F4-287A552A84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52858A7-C0CF-44C8-A490-7E3E6A90B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4A76906-062B-43D2-A5B4-8EDD038A4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697B21C-503B-4711-BA56-BEA1B301C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53269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EBB8AB-9773-4F4C-8F01-942ED105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62F7288-ED59-4B5E-B38C-481E7199FE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0FB91C6-C643-4086-B7E9-EDF19F63EF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5C0C125-2D23-4259-A2F8-D8C6A7A72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F19E8B3-CB9E-435B-AF79-FACEBA8FD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D06074E-2D68-4A39-891F-E966893E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928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9D57DE9-E61B-4EEC-8453-DD5FB702A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D73B037-D046-46AE-BFC1-F4E5008C04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45F4A20-D48F-4827-A53E-A168D2164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F47AC2A-46D3-4297-A198-895E53AD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F63D3F4-EEF4-4D0B-A23F-0F3CF9F11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6320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41C8998-61B5-4843-8162-27CE7DDE0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15743D1E-1F0E-4FF5-B313-C79438F613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CA27653-58A0-4F93-A07C-7D09C7C91E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D76DEED-7976-4D3A-A9FB-20F5F6A60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7CA8C9F-0442-4720-B2BB-8E74B628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66EC11-D02B-4A58-B6DF-17D1907A58E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841763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15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54522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664032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0966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66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1777" y="2263921"/>
            <a:ext cx="6949440" cy="3143393"/>
          </a:xfrm>
        </p:spPr>
        <p:txBody>
          <a:bodyPr anchor="b"/>
          <a:lstStyle>
            <a:lvl1pPr latinLnBrk="0">
              <a:defRPr lang="zh-TW" sz="60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51777" y="5381903"/>
            <a:ext cx="6949440" cy="449523"/>
          </a:xfrm>
        </p:spPr>
        <p:txBody>
          <a:bodyPr/>
          <a:lstStyle>
            <a:lvl1pPr marL="0" indent="0" latinLnBrk="0">
              <a:spcBef>
                <a:spcPts val="0"/>
              </a:spcBef>
              <a:buNone/>
              <a:defRPr lang="zh-TW" sz="2400">
                <a:solidFill>
                  <a:schemeClr val="bg1"/>
                </a:solidFill>
              </a:defRPr>
            </a:lvl1pPr>
            <a:lvl2pPr marL="457200" indent="0" latinLnBrk="0">
              <a:buNone/>
              <a:defRPr lang="zh-TW" sz="2000"/>
            </a:lvl2pPr>
            <a:lvl3pPr marL="914400" indent="0" latinLnBrk="0">
              <a:buNone/>
              <a:defRPr lang="zh-TW" sz="1800"/>
            </a:lvl3pPr>
            <a:lvl4pPr marL="1371600" indent="0" latinLnBrk="0">
              <a:buNone/>
              <a:defRPr lang="zh-TW" sz="1600"/>
            </a:lvl4pPr>
            <a:lvl5pPr marL="1828800" indent="0" latinLnBrk="0">
              <a:buNone/>
              <a:defRPr lang="zh-TW" sz="1600"/>
            </a:lvl5pPr>
            <a:lvl6pPr marL="2286000" indent="0" latinLnBrk="0">
              <a:buNone/>
              <a:defRPr lang="zh-TW" sz="1600"/>
            </a:lvl6pPr>
            <a:lvl7pPr marL="2743200" indent="0" latinLnBrk="0">
              <a:buNone/>
              <a:defRPr lang="zh-TW" sz="1600"/>
            </a:lvl7pPr>
            <a:lvl8pPr marL="3200400" indent="0" latinLnBrk="0">
              <a:buNone/>
              <a:defRPr lang="zh-TW" sz="1600"/>
            </a:lvl8pPr>
            <a:lvl9pPr marL="3657600" indent="0" latinLnBrk="0">
              <a:buNone/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pic>
        <p:nvPicPr>
          <p:cNvPr id="9" name="圖片 8" descr="波浪" title="投影片設計圖片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  <p:pic>
        <p:nvPicPr>
          <p:cNvPr id="11" name="圖片 10" descr="綠色植物特寫圖片" title="投影片設計圖片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46240DD7-F900-416F-BF45-013B54148C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890514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87353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70" y="27306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4853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99841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4829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08415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19555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886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613" y="440691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363812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4352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1409701" y="1556281"/>
            <a:ext cx="4610099" cy="4620682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7" y="1556281"/>
            <a:ext cx="4609775" cy="4620682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2F87E3CC-2221-42AA-9FD3-9BBC5CD690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3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3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13078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9540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5521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7270" y="27306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0" y="1435103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7853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0088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2825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1937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1409699" y="2378402"/>
            <a:ext cx="4608576" cy="3811271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3" y="1554480"/>
            <a:ext cx="4610100" cy="823912"/>
          </a:xfrm>
        </p:spPr>
        <p:txBody>
          <a:bodyPr anchor="b">
            <a:normAutofit/>
          </a:bodyPr>
          <a:lstStyle>
            <a:lvl1pPr marL="0" indent="0" latinLnBrk="0">
              <a:spcBef>
                <a:spcPts val="0"/>
              </a:spcBef>
              <a:buNone/>
              <a:defRPr lang="zh-TW" sz="2200" b="1"/>
            </a:lvl1pPr>
            <a:lvl2pPr marL="457200" indent="0" latinLnBrk="0">
              <a:buNone/>
              <a:defRPr lang="zh-TW" sz="2000" b="1"/>
            </a:lvl2pPr>
            <a:lvl3pPr marL="914400" indent="0" latinLnBrk="0">
              <a:buNone/>
              <a:defRPr lang="zh-TW" sz="1800" b="1"/>
            </a:lvl3pPr>
            <a:lvl4pPr marL="1371600" indent="0" latinLnBrk="0">
              <a:buNone/>
              <a:defRPr lang="zh-TW" sz="1600" b="1"/>
            </a:lvl4pPr>
            <a:lvl5pPr marL="1828800" indent="0" latinLnBrk="0">
              <a:buNone/>
              <a:defRPr lang="zh-TW" sz="1600" b="1"/>
            </a:lvl5pPr>
            <a:lvl6pPr marL="2286000" indent="0" latinLnBrk="0">
              <a:buNone/>
              <a:defRPr lang="zh-TW" sz="1600" b="1"/>
            </a:lvl6pPr>
            <a:lvl7pPr marL="2743200" indent="0" latinLnBrk="0">
              <a:buNone/>
              <a:defRPr lang="zh-TW" sz="1600" b="1"/>
            </a:lvl7pPr>
            <a:lvl8pPr marL="3200400" indent="0" latinLnBrk="0">
              <a:buNone/>
              <a:defRPr lang="zh-TW" sz="1600" b="1"/>
            </a:lvl8pPr>
            <a:lvl9pPr marL="3657600" indent="0" latinLnBrk="0">
              <a:buNone/>
              <a:defRPr lang="zh-TW"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3" y="2378402"/>
            <a:ext cx="4610100" cy="3811271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dirty="0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F10603AC-3E40-4B43-9BFD-0987C6A67A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46D221E-096B-4EA0-8611-62428B6558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1636064" y="6629400"/>
            <a:ext cx="11230857" cy="22860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/>
          <a:lstStyle>
            <a:lvl1pPr>
              <a:defRPr sz="1100">
                <a:solidFill>
                  <a:srgbClr val="002060"/>
                </a:solidFill>
              </a:defRPr>
            </a:lvl1pPr>
          </a:lstStyle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b="1" i="0" baseline="0"/>
            </a:lvl1pPr>
          </a:lstStyle>
          <a:p>
            <a:fld id="{9CD8D479-8942-46E8-A226-A4E01F7A105C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  <p:sp>
        <p:nvSpPr>
          <p:cNvPr id="7" name="圓角矩形 6"/>
          <p:cNvSpPr/>
          <p:nvPr userDrawn="1"/>
        </p:nvSpPr>
        <p:spPr>
          <a:xfrm rot="5400000">
            <a:off x="-3167063" y="3167068"/>
            <a:ext cx="6629400" cy="295275"/>
          </a:xfrm>
          <a:prstGeom prst="roundRect">
            <a:avLst/>
          </a:prstGeom>
          <a:gradFill flip="none" rotWithShape="1">
            <a:gsLst>
              <a:gs pos="0">
                <a:schemeClr val="bg1"/>
              </a:gs>
              <a:gs pos="56000">
                <a:srgbClr val="99CCFF">
                  <a:alpha val="30000"/>
                </a:srgbClr>
              </a:gs>
              <a:gs pos="80000">
                <a:srgbClr val="0070C0"/>
              </a:gs>
              <a:gs pos="100000">
                <a:srgbClr val="00206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 userDrawn="1"/>
        </p:nvSpPr>
        <p:spPr>
          <a:xfrm>
            <a:off x="-83193" y="66685"/>
            <a:ext cx="461665" cy="12287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交</a:t>
            </a:r>
            <a:r>
              <a:rPr lang="zh-TW" altLang="en-US" baseline="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通 部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6685" y="919616"/>
            <a:ext cx="4155623" cy="2532888"/>
          </a:xfrm>
        </p:spPr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09701" y="915923"/>
            <a:ext cx="5216979" cy="5065776"/>
          </a:xfrm>
        </p:spPr>
        <p:txBody>
          <a:bodyPr/>
          <a:lstStyle>
            <a:lvl1pPr latinLnBrk="0">
              <a:defRPr lang="zh-TW" sz="2200"/>
            </a:lvl1pPr>
            <a:lvl2pPr latinLnBrk="0">
              <a:defRPr lang="zh-TW" sz="1800"/>
            </a:lvl2pPr>
            <a:lvl3pPr latinLnBrk="0">
              <a:defRPr lang="zh-TW" sz="1600"/>
            </a:lvl3pPr>
            <a:lvl4pPr latinLnBrk="0">
              <a:defRPr lang="zh-TW" sz="1600"/>
            </a:lvl4pPr>
            <a:lvl5pPr latinLnBrk="0">
              <a:defRPr lang="zh-TW" sz="1600"/>
            </a:lvl5pPr>
            <a:lvl6pPr latinLnBrk="0">
              <a:defRPr lang="zh-TW" sz="1600"/>
            </a:lvl6pPr>
            <a:lvl7pPr latinLnBrk="0">
              <a:defRPr lang="zh-TW" sz="1600"/>
            </a:lvl7pPr>
            <a:lvl8pPr latinLnBrk="0">
              <a:defRPr lang="zh-TW" sz="1600"/>
            </a:lvl8pPr>
            <a:lvl9pPr latinLnBrk="0">
              <a:defRPr lang="zh-TW"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6685" y="3446406"/>
            <a:ext cx="4155623" cy="2535303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7BEA586C-6AF8-4264-979C-21C10F08E5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626686" y="919616"/>
            <a:ext cx="4155623" cy="2532888"/>
          </a:xfrm>
        </p:spPr>
        <p:txBody>
          <a:bodyPr anchor="b"/>
          <a:lstStyle>
            <a:lvl1pPr latinLnBrk="0">
              <a:defRPr lang="zh-TW" sz="3200"/>
            </a:lvl1pPr>
          </a:lstStyle>
          <a:p>
            <a:r>
              <a:rPr lang="zh-TW" altLang="en-US"/>
              <a:t>按一下以編輯母片標題樣式</a:t>
            </a:r>
            <a:endParaRPr lang="zh-TW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 latinLnBrk="0">
              <a:spcBef>
                <a:spcPts val="0"/>
              </a:spcBef>
              <a:buNone/>
              <a:defRPr lang="zh-TW" sz="2200"/>
            </a:lvl1pPr>
            <a:lvl2pPr marL="457200" indent="0" latinLnBrk="0">
              <a:buNone/>
              <a:defRPr lang="zh-TW" sz="2800"/>
            </a:lvl2pPr>
            <a:lvl3pPr marL="914400" indent="0" latinLnBrk="0">
              <a:buNone/>
              <a:defRPr lang="zh-TW" sz="2400"/>
            </a:lvl3pPr>
            <a:lvl4pPr marL="1371600" indent="0" latinLnBrk="0">
              <a:buNone/>
              <a:defRPr lang="zh-TW" sz="2000"/>
            </a:lvl4pPr>
            <a:lvl5pPr marL="1828800" indent="0" latinLnBrk="0">
              <a:buNone/>
              <a:defRPr lang="zh-TW" sz="2000"/>
            </a:lvl5pPr>
            <a:lvl6pPr marL="2286000" indent="0" latinLnBrk="0">
              <a:buNone/>
              <a:defRPr lang="zh-TW" sz="2000"/>
            </a:lvl6pPr>
            <a:lvl7pPr marL="2743200" indent="0" latinLnBrk="0">
              <a:buNone/>
              <a:defRPr lang="zh-TW" sz="2000"/>
            </a:lvl7pPr>
            <a:lvl8pPr marL="3200400" indent="0" latinLnBrk="0">
              <a:buNone/>
              <a:defRPr lang="zh-TW" sz="2000"/>
            </a:lvl8pPr>
            <a:lvl9pPr marL="3657600" indent="0" latinLnBrk="0">
              <a:buNone/>
              <a:defRPr lang="zh-TW" sz="2000"/>
            </a:lvl9pPr>
          </a:lstStyle>
          <a:p>
            <a:r>
              <a:rPr lang="zh-TW" altLang="en-US"/>
              <a:t>按一下圖示以新增圖片</a:t>
            </a:r>
            <a:endParaRPr lang="zh-TW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626686" y="3446397"/>
            <a:ext cx="4155623" cy="2535304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zh-TW" sz="1800"/>
            </a:lvl1pPr>
            <a:lvl2pPr marL="457200" indent="0" latinLnBrk="0">
              <a:buNone/>
              <a:defRPr lang="zh-TW" sz="1400"/>
            </a:lvl2pPr>
            <a:lvl3pPr marL="914400" indent="0" latinLnBrk="0">
              <a:buNone/>
              <a:defRPr lang="zh-TW" sz="1200"/>
            </a:lvl3pPr>
            <a:lvl4pPr marL="1371600" indent="0" latinLnBrk="0">
              <a:buNone/>
              <a:defRPr lang="zh-TW" sz="1000"/>
            </a:lvl4pPr>
            <a:lvl5pPr marL="1828800" indent="0" latinLnBrk="0">
              <a:buNone/>
              <a:defRPr lang="zh-TW" sz="1000"/>
            </a:lvl5pPr>
            <a:lvl6pPr marL="2286000" indent="0" latinLnBrk="0">
              <a:buNone/>
              <a:defRPr lang="zh-TW" sz="1000"/>
            </a:lvl6pPr>
            <a:lvl7pPr marL="2743200" indent="0" latinLnBrk="0">
              <a:buNone/>
              <a:defRPr lang="zh-TW" sz="1000"/>
            </a:lvl7pPr>
            <a:lvl8pPr marL="3200400" indent="0" latinLnBrk="0">
              <a:buNone/>
              <a:defRPr lang="zh-TW" sz="1000"/>
            </a:lvl8pPr>
            <a:lvl9pPr marL="3657600" indent="0" latinLnBrk="0">
              <a:buNone/>
              <a:defRPr lang="zh-TW"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/>
              <a:t>https://survey.motc.gov.tw</a:t>
            </a:r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t>‹#›</a:t>
            </a:fld>
            <a:endParaRPr lang="zh-TW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F5867258-F170-4C70-8478-A66465CCCFF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67" y="6629400"/>
            <a:ext cx="335383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2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>
              <a:solidFill>
                <a:schemeClr val="accent1">
                  <a:lumMod val="75000"/>
                </a:schemeClr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1410028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1760893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80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fld id="{9CD8D479-8942-46E8-A226-A4E01F7A105C}" type="slidenum">
              <a:rPr lang="en-US" altLang="zh-TW" smtClean="0"/>
              <a:pPr/>
              <a:t>‹#›</a:t>
            </a:fld>
            <a:endParaRPr lang="en-US" altLang="zh-TW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31107" y="6629400"/>
            <a:ext cx="10006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zh-TW" sz="70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1637717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zh-TW" sz="80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en-US" altLang="zh-TW"/>
              <a:t>https://survey.motc.gov.tw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97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spcBef>
          <a:spcPct val="0"/>
        </a:spcBef>
        <a:buNone/>
        <a:defRPr lang="zh-TW" sz="3400" kern="1200">
          <a:solidFill>
            <a:schemeClr val="accent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lang="zh-TW" sz="22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lang="zh-TW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zh-TW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2199DFFF-40BE-427D-A03E-0285AF3B3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BB787DC-41D0-406A-B75A-D00DED9E1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D3FC7D-8E9D-41B1-B0D6-B61459C27B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1F5FFEE-FC35-4A7A-B6CD-AF3FAA458C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83C42F07-3B47-4DF0-AFC3-27BFCA3493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86977" y="64829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66EC11-D02B-4A58-B6DF-17D1907A58E2}" type="slidenum">
              <a:rPr lang="zh-TW" altLang="en-US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9135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D2894-D0B8-48A5-84E0-7773EC18A4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6001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6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/>
              <a:t>https://survey.motc.gov.tw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6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63A777-FE33-4006-93B1-3CD1523C84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938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1267443" y="347430"/>
            <a:ext cx="91059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0BD0D9"/>
              </a:buClr>
              <a:buSzPct val="95000"/>
              <a:buFont typeface="Wingdings 2" pitchFamily="18" charset="2"/>
              <a:buChar char=""/>
              <a:defRPr sz="26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  <a:defRPr sz="24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2"/>
              </a:buClr>
              <a:buSzPct val="7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BD0D9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zh-TW" sz="1600" b="1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1600" b="1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年「汽車貨運調查講師研習班」</a:t>
            </a:r>
            <a:r>
              <a:rPr lang="zh-TW" altLang="en-US" sz="1600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" y="214327"/>
            <a:ext cx="1123505" cy="72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828800" y="1857011"/>
            <a:ext cx="853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TW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年汽車貨運調查講習會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4555670" y="4471326"/>
            <a:ext cx="3080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sp>
        <p:nvSpPr>
          <p:cNvPr id="6" name="頁尾版面配置區 1">
            <a:extLst>
              <a:ext uri="{FF2B5EF4-FFF2-40B4-BE49-F238E27FC236}">
                <a16:creationId xmlns:a16="http://schemas.microsoft.com/office/drawing/2014/main" id="{0FD3312C-E552-40C5-9A94-F8B6BE0313FE}"/>
              </a:ext>
            </a:extLst>
          </p:cNvPr>
          <p:cNvSpPr txBox="1">
            <a:spLocks/>
          </p:cNvSpPr>
          <p:nvPr/>
        </p:nvSpPr>
        <p:spPr>
          <a:xfrm>
            <a:off x="990000" y="6629400"/>
            <a:ext cx="11230857" cy="228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lang="zh-TW" sz="1100" b="1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https://survey.motc.gov.tw</a:t>
            </a:r>
          </a:p>
        </p:txBody>
      </p:sp>
    </p:spTree>
    <p:extLst>
      <p:ext uri="{BB962C8B-B14F-4D97-AF65-F5344CB8AC3E}">
        <p14:creationId xmlns:p14="http://schemas.microsoft.com/office/powerpoint/2010/main" val="378407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9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28074" y="306354"/>
            <a:ext cx="9187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調查前請將以下調查文件送至受查廠商：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1361920" y="1026522"/>
            <a:ext cx="8454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調查表、填表須知、操作手冊、交通部書函</a:t>
            </a: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4B6E0667-1575-4A7B-9FE4-010CFA01FF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5990" y="1790204"/>
            <a:ext cx="3142348" cy="429862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ED4DF587-911E-1B1E-BB95-CADB80D4C8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300000">
            <a:off x="620083" y="1653476"/>
            <a:ext cx="3435241" cy="47458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4FA6A484-F931-C866-4DB1-901D6A479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-300000">
            <a:off x="2823278" y="1618412"/>
            <a:ext cx="3044825" cy="4480411"/>
          </a:xfrm>
          <a:prstGeom prst="rect">
            <a:avLst/>
          </a:prstGeom>
          <a:ln>
            <a:noFill/>
          </a:ln>
          <a:effectLst>
            <a:glow rad="38100">
              <a:srgbClr val="8ADAFE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Right"/>
            <a:lightRig rig="threePt" dir="t"/>
          </a:scene3d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9F6F7D9B-072A-3A7B-940D-A9C2A885A81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6988" y="1959564"/>
            <a:ext cx="3142348" cy="4422178"/>
          </a:xfrm>
          <a:prstGeom prst="rect">
            <a:avLst/>
          </a:prstGeom>
          <a:ln w="3175">
            <a:solidFill>
              <a:schemeClr val="tx1"/>
            </a:solidFill>
          </a:ln>
          <a:scene3d>
            <a:camera prst="orthographicFront">
              <a:rot lat="0" lon="0" rev="20999999"/>
            </a:camera>
            <a:lightRig rig="threePt" dir="t"/>
          </a:scene3d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9AF5D0B5-F505-452B-B962-62DC2815B4E1}"/>
              </a:ext>
            </a:extLst>
          </p:cNvPr>
          <p:cNvSpPr txBox="1"/>
          <p:nvPr/>
        </p:nvSpPr>
        <p:spPr>
          <a:xfrm>
            <a:off x="9076949" y="1605127"/>
            <a:ext cx="2458556" cy="1180384"/>
          </a:xfrm>
          <a:prstGeom prst="roundRect">
            <a:avLst/>
          </a:prstGeom>
          <a:solidFill>
            <a:srgbClr val="FEFCD4"/>
          </a:solidFill>
          <a:ln w="19050">
            <a:solidFill>
              <a:srgbClr val="B0761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342900" indent="-342900">
              <a:buFont typeface="Wingdings" panose="05000000000000000000" pitchFamily="2" charset="2"/>
              <a:buChar char="l"/>
              <a:defRPr sz="2400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0" indent="0">
              <a:buNone/>
            </a:pPr>
            <a:r>
              <a:rPr lang="zh-TW" altLang="en-US" dirty="0">
                <a:solidFill>
                  <a:schemeClr val="tx1"/>
                </a:solidFill>
              </a:rPr>
              <a:t>請記得填上訪查員之姓名、電話</a:t>
            </a:r>
          </a:p>
        </p:txBody>
      </p: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7633FD6A-496D-4E27-B0BD-5259D4E32C70}"/>
              </a:ext>
            </a:extLst>
          </p:cNvPr>
          <p:cNvGrpSpPr/>
          <p:nvPr/>
        </p:nvGrpSpPr>
        <p:grpSpPr>
          <a:xfrm rot="300000">
            <a:off x="5413694" y="1636787"/>
            <a:ext cx="3042920" cy="4531519"/>
            <a:chOff x="4574540" y="1270952"/>
            <a:chExt cx="3042920" cy="4316095"/>
          </a:xfrm>
          <a:effectLst>
            <a:glow rad="38100">
              <a:srgbClr val="8ADAFE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D8F5C33D-CD0A-AA68-4199-621DA16DB98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74540" y="1270952"/>
              <a:ext cx="3042920" cy="4316095"/>
            </a:xfrm>
            <a:prstGeom prst="rect">
              <a:avLst/>
            </a:prstGeom>
            <a:ln>
              <a:noFill/>
            </a:ln>
          </p:spPr>
        </p:pic>
        <p:sp>
          <p:nvSpPr>
            <p:cNvPr id="4" name="文字方塊 3"/>
            <p:cNvSpPr txBox="1"/>
            <p:nvPr/>
          </p:nvSpPr>
          <p:spPr>
            <a:xfrm>
              <a:off x="6982742" y="1554813"/>
              <a:ext cx="541829" cy="16158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zh-TW" altLang="en-US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 </a:t>
              </a:r>
              <a:r>
                <a:rPr lang="en-US" altLang="zh-TW" sz="105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OOO</a:t>
              </a:r>
              <a:endParaRPr lang="zh-TW" altLang="en-US" sz="105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D0FF46FC-0BDC-3F4A-4DF4-A7728B25D016}"/>
                </a:ext>
              </a:extLst>
            </p:cNvPr>
            <p:cNvSpPr txBox="1"/>
            <p:nvPr/>
          </p:nvSpPr>
          <p:spPr>
            <a:xfrm>
              <a:off x="5497548" y="1709105"/>
              <a:ext cx="541829" cy="9233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600" b="1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12345678</a:t>
              </a:r>
              <a:endParaRPr lang="zh-TW" altLang="en-US" sz="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B9A49751-741A-E660-1330-7B8FAD3D73CE}"/>
              </a:ext>
            </a:extLst>
          </p:cNvPr>
          <p:cNvCxnSpPr>
            <a:cxnSpLocks/>
            <a:endCxn id="4" idx="3"/>
          </p:cNvCxnSpPr>
          <p:nvPr/>
        </p:nvCxnSpPr>
        <p:spPr>
          <a:xfrm rot="10800000" flipV="1">
            <a:off x="8522395" y="2017711"/>
            <a:ext cx="554554" cy="133602"/>
          </a:xfrm>
          <a:prstGeom prst="bentConnector3">
            <a:avLst/>
          </a:prstGeom>
          <a:ln w="571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0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533650" y="1846800"/>
            <a:ext cx="7124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調查問項內容說明</a:t>
            </a:r>
          </a:p>
          <a:p>
            <a:pPr algn="ctr"/>
            <a:endParaRPr lang="zh-TW" altLang="en-US" sz="5400" dirty="0"/>
          </a:p>
        </p:txBody>
      </p:sp>
      <p:sp>
        <p:nvSpPr>
          <p:cNvPr id="4" name="頁尾版面配置區 1">
            <a:extLst>
              <a:ext uri="{FF2B5EF4-FFF2-40B4-BE49-F238E27FC236}">
                <a16:creationId xmlns:a16="http://schemas.microsoft.com/office/drawing/2014/main" id="{34D0E7C6-66B5-411A-8EC2-73E54D6E8040}"/>
              </a:ext>
            </a:extLst>
          </p:cNvPr>
          <p:cNvSpPr txBox="1">
            <a:spLocks/>
          </p:cNvSpPr>
          <p:nvPr/>
        </p:nvSpPr>
        <p:spPr>
          <a:xfrm>
            <a:off x="988363" y="6629400"/>
            <a:ext cx="11230857" cy="228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lang="zh-TW" sz="1100" b="1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https://survey.motc.gov.tw</a:t>
            </a: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01262656-82D2-452B-82A9-76E252A83CBE}"/>
              </a:ext>
            </a:extLst>
          </p:cNvPr>
          <p:cNvSpPr txBox="1">
            <a:spLocks/>
          </p:cNvSpPr>
          <p:nvPr/>
        </p:nvSpPr>
        <p:spPr>
          <a:xfrm>
            <a:off x="11781597" y="664083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lang="zh-TW" sz="1200" b="1" i="0" baseline="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/>
              <a:pPr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677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11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487345" y="2120797"/>
            <a:ext cx="5585173" cy="367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壹、車輛基本資料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貳、一般事項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參、裝卸貨物狀況資料</a:t>
            </a:r>
            <a:endParaRPr lang="en-US" altLang="zh-TW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肆、備註說明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C1D0EAA1-DCCC-44E0-8721-0D8A11A30EE5}"/>
              </a:ext>
            </a:extLst>
          </p:cNvPr>
          <p:cNvCxnSpPr/>
          <p:nvPr/>
        </p:nvCxnSpPr>
        <p:spPr>
          <a:xfrm flipV="1">
            <a:off x="279402" y="1423224"/>
            <a:ext cx="11887200" cy="10886"/>
          </a:xfrm>
          <a:prstGeom prst="line">
            <a:avLst/>
          </a:prstGeom>
          <a:ln w="127000"/>
          <a:effectLst>
            <a:outerShdw blurRad="50800" dist="50800" dir="5400000" algn="ctr" rotWithShape="0">
              <a:srgbClr val="92D050">
                <a:alpha val="7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7966E61B-7CC5-4C39-9115-6862630EAE61}"/>
              </a:ext>
            </a:extLst>
          </p:cNvPr>
          <p:cNvSpPr txBox="1"/>
          <p:nvPr/>
        </p:nvSpPr>
        <p:spPr>
          <a:xfrm>
            <a:off x="541866" y="429401"/>
            <a:ext cx="1147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調查問項內容說明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486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03074BD7-2EC4-4D3C-4BAE-6B18A59FAFF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7340" y="5621526"/>
            <a:ext cx="4480660" cy="1019048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12</a:t>
            </a:fld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3592536" y="3986201"/>
            <a:ext cx="5455727" cy="3932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7"/>
          <p:cNvSpPr/>
          <p:nvPr/>
        </p:nvSpPr>
        <p:spPr>
          <a:xfrm>
            <a:off x="8435339" y="1725057"/>
            <a:ext cx="1080141" cy="1100565"/>
          </a:xfrm>
          <a:prstGeom prst="roundRect">
            <a:avLst>
              <a:gd name="adj" fmla="val 1000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壹、車輛基本資料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C91566B2-0EF7-42E3-AA6E-0549C5354115}"/>
              </a:ext>
            </a:extLst>
          </p:cNvPr>
          <p:cNvSpPr/>
          <p:nvPr/>
        </p:nvSpPr>
        <p:spPr>
          <a:xfrm>
            <a:off x="6046470" y="3626471"/>
            <a:ext cx="3469010" cy="2859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ECAF98E-F87B-A5D8-ED1F-E827A41AA0C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C7EDF9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668579" y="1187266"/>
            <a:ext cx="11303639" cy="4301806"/>
          </a:xfrm>
          <a:prstGeom prst="rect">
            <a:avLst/>
          </a:prstGeom>
        </p:spPr>
      </p:pic>
      <p:sp>
        <p:nvSpPr>
          <p:cNvPr id="14" name="圓角矩形 7">
            <a:extLst>
              <a:ext uri="{FF2B5EF4-FFF2-40B4-BE49-F238E27FC236}">
                <a16:creationId xmlns:a16="http://schemas.microsoft.com/office/drawing/2014/main" id="{64831C72-FA9A-AC34-78A3-D1E9FBBE9689}"/>
              </a:ext>
            </a:extLst>
          </p:cNvPr>
          <p:cNvSpPr/>
          <p:nvPr/>
        </p:nvSpPr>
        <p:spPr>
          <a:xfrm>
            <a:off x="8608626" y="1267105"/>
            <a:ext cx="1010861" cy="1009524"/>
          </a:xfrm>
          <a:prstGeom prst="roundRect">
            <a:avLst>
              <a:gd name="adj" fmla="val 1000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4751340" y="4148683"/>
            <a:ext cx="3974322" cy="1351563"/>
          </a:xfrm>
          <a:prstGeom prst="roundRect">
            <a:avLst>
              <a:gd name="adj" fmla="val 1074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668579" y="4186426"/>
            <a:ext cx="3574237" cy="8465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D04804A2-D0CF-AF64-9001-AAB77CF6B20A}"/>
              </a:ext>
            </a:extLst>
          </p:cNvPr>
          <p:cNvSpPr/>
          <p:nvPr/>
        </p:nvSpPr>
        <p:spPr>
          <a:xfrm>
            <a:off x="6073275" y="2871799"/>
            <a:ext cx="3469010" cy="2859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圖說文字 8"/>
          <p:cNvSpPr/>
          <p:nvPr/>
        </p:nvSpPr>
        <p:spPr>
          <a:xfrm>
            <a:off x="9125745" y="4098564"/>
            <a:ext cx="2768990" cy="1279579"/>
          </a:xfrm>
          <a:prstGeom prst="wedgeRoundRectCallout">
            <a:avLst>
              <a:gd name="adj1" fmla="val -24688"/>
              <a:gd name="adj2" fmla="val 49153"/>
              <a:gd name="adj3" fmla="val 16667"/>
            </a:avLst>
          </a:prstGeom>
          <a:solidFill>
            <a:srgbClr val="FEFCD4"/>
          </a:solidFill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C00000"/>
              </a:buClr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依據樣本名冊之車牌</a:t>
            </a:r>
            <a:r>
              <a:rPr lang="zh-TW" altLang="en-US" sz="24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車種填寫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A91345D-57E2-FA7A-3CF2-B00213FA40DC}"/>
              </a:ext>
            </a:extLst>
          </p:cNvPr>
          <p:cNvSpPr/>
          <p:nvPr/>
        </p:nvSpPr>
        <p:spPr>
          <a:xfrm>
            <a:off x="3921387" y="3294337"/>
            <a:ext cx="5455726" cy="2859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7">
            <a:extLst>
              <a:ext uri="{FF2B5EF4-FFF2-40B4-BE49-F238E27FC236}">
                <a16:creationId xmlns:a16="http://schemas.microsoft.com/office/drawing/2014/main" id="{68C6C8C1-DEF6-24C6-B8D6-8F2B1100E27E}"/>
              </a:ext>
            </a:extLst>
          </p:cNvPr>
          <p:cNvSpPr/>
          <p:nvPr/>
        </p:nvSpPr>
        <p:spPr>
          <a:xfrm>
            <a:off x="9739000" y="1265814"/>
            <a:ext cx="2155735" cy="1493622"/>
          </a:xfrm>
          <a:prstGeom prst="roundRect">
            <a:avLst>
              <a:gd name="adj" fmla="val 1000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>
            <a:extLst>
              <a:ext uri="{FF2B5EF4-FFF2-40B4-BE49-F238E27FC236}">
                <a16:creationId xmlns:a16="http://schemas.microsoft.com/office/drawing/2014/main" id="{081FA803-8C0C-C9DC-768C-15E12205AD89}"/>
              </a:ext>
            </a:extLst>
          </p:cNvPr>
          <p:cNvSpPr/>
          <p:nvPr/>
        </p:nvSpPr>
        <p:spPr>
          <a:xfrm>
            <a:off x="2211565" y="2857047"/>
            <a:ext cx="1057415" cy="28590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8FA2BDD3-B29D-91E5-2C97-2564FAAA15A3}"/>
              </a:ext>
            </a:extLst>
          </p:cNvPr>
          <p:cNvSpPr/>
          <p:nvPr/>
        </p:nvSpPr>
        <p:spPr>
          <a:xfrm>
            <a:off x="5105400" y="2138769"/>
            <a:ext cx="2849880" cy="42917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6287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1" grpId="0" animBg="1"/>
      <p:bldP spid="4" grpId="0" animBg="1"/>
      <p:bldP spid="15" grpId="0" animBg="1"/>
      <p:bldP spid="9" grpId="0" animBg="1"/>
      <p:bldP spid="16" grpId="0" animBg="1"/>
      <p:bldP spid="12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圖片 17">
            <a:extLst>
              <a:ext uri="{FF2B5EF4-FFF2-40B4-BE49-F238E27FC236}">
                <a16:creationId xmlns:a16="http://schemas.microsoft.com/office/drawing/2014/main" id="{C1FD1F2D-AACD-47BE-97AE-6DFADCF8E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922" y="2011669"/>
            <a:ext cx="11304241" cy="1669945"/>
          </a:xfrm>
          <a:prstGeom prst="rect">
            <a:avLst/>
          </a:prstGeom>
          <a:ln>
            <a:noFill/>
          </a:ln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13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壹、車輛基本資料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1353457" y="4374719"/>
            <a:ext cx="6044039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登記地址、通訊地址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75" indent="-268288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兩者相同：只需填寫登記地址，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6087">
              <a:buClr>
                <a:srgbClr val="C00000"/>
              </a:buClr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通訊地址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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同上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打勾即可。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14375" indent="-268288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兩者不相同：登記地址、通訊地址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6087">
              <a:buClr>
                <a:srgbClr val="C00000"/>
              </a:buClr>
            </a:pP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都需填寫。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522922" y="2861099"/>
            <a:ext cx="7482391" cy="820515"/>
          </a:xfrm>
          <a:prstGeom prst="roundRect">
            <a:avLst>
              <a:gd name="adj" fmla="val 8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522922" y="1983265"/>
            <a:ext cx="11304241" cy="4404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8349665" y="4386072"/>
            <a:ext cx="3352303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電話：請填寫填表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人聯絡電話</a:t>
            </a:r>
          </a:p>
        </p:txBody>
      </p:sp>
      <p:sp>
        <p:nvSpPr>
          <p:cNvPr id="9" name="圓角矩形圖說文字 8"/>
          <p:cNvSpPr/>
          <p:nvPr/>
        </p:nvSpPr>
        <p:spPr>
          <a:xfrm>
            <a:off x="8742575" y="182763"/>
            <a:ext cx="2959393" cy="1461530"/>
          </a:xfrm>
          <a:prstGeom prst="wedgeRoundRectCallout">
            <a:avLst>
              <a:gd name="adj1" fmla="val -36417"/>
              <a:gd name="adj2" fmla="val 6884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車重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載重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總重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總重可填至小數點第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8103869" y="2445993"/>
            <a:ext cx="3723293" cy="1235621"/>
          </a:xfrm>
          <a:prstGeom prst="roundRect">
            <a:avLst>
              <a:gd name="adj" fmla="val 757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向下箭號 9"/>
          <p:cNvSpPr/>
          <p:nvPr/>
        </p:nvSpPr>
        <p:spPr>
          <a:xfrm flipH="1">
            <a:off x="3657923" y="3741508"/>
            <a:ext cx="413359" cy="5733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向下箭號 14"/>
          <p:cNvSpPr/>
          <p:nvPr/>
        </p:nvSpPr>
        <p:spPr>
          <a:xfrm flipH="1">
            <a:off x="9813887" y="3770538"/>
            <a:ext cx="413359" cy="573318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077CC5D0-DCD4-18D2-8F79-4D1B7D6A7A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0003" y="5796725"/>
            <a:ext cx="4087997" cy="84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2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6" grpId="0" animBg="1"/>
      <p:bldP spid="13" grpId="0" animBg="1"/>
      <p:bldP spid="9" grpId="0" animBg="1"/>
      <p:bldP spid="8" grpId="0" animBg="1"/>
      <p:bldP spid="10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14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4000" y="151200"/>
            <a:ext cx="11844000" cy="98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貳、一般事項</a:t>
            </a:r>
          </a:p>
        </p:txBody>
      </p:sp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6" y="5011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DB79B98-D575-5ED2-A365-DC442E38F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713" y="1321455"/>
            <a:ext cx="11402574" cy="4215090"/>
          </a:xfrm>
          <a:prstGeom prst="rect">
            <a:avLst/>
          </a:prstGeom>
        </p:spPr>
      </p:pic>
      <p:sp>
        <p:nvSpPr>
          <p:cNvPr id="5" name="圓角矩形 11">
            <a:extLst>
              <a:ext uri="{FF2B5EF4-FFF2-40B4-BE49-F238E27FC236}">
                <a16:creationId xmlns:a16="http://schemas.microsoft.com/office/drawing/2014/main" id="{2A7D3269-3F49-4204-13B6-D2C29BD4529A}"/>
              </a:ext>
            </a:extLst>
          </p:cNvPr>
          <p:cNvSpPr/>
          <p:nvPr/>
        </p:nvSpPr>
        <p:spPr>
          <a:xfrm>
            <a:off x="2961323" y="1706880"/>
            <a:ext cx="1999298" cy="373380"/>
          </a:xfrm>
          <a:prstGeom prst="roundRect">
            <a:avLst>
              <a:gd name="adj" fmla="val 8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11">
            <a:extLst>
              <a:ext uri="{FF2B5EF4-FFF2-40B4-BE49-F238E27FC236}">
                <a16:creationId xmlns:a16="http://schemas.microsoft.com/office/drawing/2014/main" id="{4002920F-AB94-2654-96FA-E6AB71959C73}"/>
              </a:ext>
            </a:extLst>
          </p:cNvPr>
          <p:cNvSpPr/>
          <p:nvPr/>
        </p:nvSpPr>
        <p:spPr>
          <a:xfrm>
            <a:off x="1856423" y="2480925"/>
            <a:ext cx="10007917" cy="373380"/>
          </a:xfrm>
          <a:prstGeom prst="roundRect">
            <a:avLst>
              <a:gd name="adj" fmla="val 8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圓角矩形 11">
            <a:extLst>
              <a:ext uri="{FF2B5EF4-FFF2-40B4-BE49-F238E27FC236}">
                <a16:creationId xmlns:a16="http://schemas.microsoft.com/office/drawing/2014/main" id="{F288F010-3BB0-47FC-F857-985B6C2D9501}"/>
              </a:ext>
            </a:extLst>
          </p:cNvPr>
          <p:cNvSpPr/>
          <p:nvPr/>
        </p:nvSpPr>
        <p:spPr>
          <a:xfrm>
            <a:off x="899160" y="3147060"/>
            <a:ext cx="1821180" cy="373380"/>
          </a:xfrm>
          <a:prstGeom prst="roundRect">
            <a:avLst>
              <a:gd name="adj" fmla="val 8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 11">
            <a:extLst>
              <a:ext uri="{FF2B5EF4-FFF2-40B4-BE49-F238E27FC236}">
                <a16:creationId xmlns:a16="http://schemas.microsoft.com/office/drawing/2014/main" id="{9AF9D631-22DF-CD99-1ECF-A0DF6FDACF6D}"/>
              </a:ext>
            </a:extLst>
          </p:cNvPr>
          <p:cNvSpPr/>
          <p:nvPr/>
        </p:nvSpPr>
        <p:spPr>
          <a:xfrm>
            <a:off x="6797040" y="4457700"/>
            <a:ext cx="3604260" cy="320040"/>
          </a:xfrm>
          <a:prstGeom prst="roundRect">
            <a:avLst>
              <a:gd name="adj" fmla="val 8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圓角矩形 11">
            <a:extLst>
              <a:ext uri="{FF2B5EF4-FFF2-40B4-BE49-F238E27FC236}">
                <a16:creationId xmlns:a16="http://schemas.microsoft.com/office/drawing/2014/main" id="{37CB4845-EDF9-92E2-1819-E09594F70C17}"/>
              </a:ext>
            </a:extLst>
          </p:cNvPr>
          <p:cNvSpPr/>
          <p:nvPr/>
        </p:nvSpPr>
        <p:spPr>
          <a:xfrm>
            <a:off x="810101" y="2093903"/>
            <a:ext cx="965359" cy="373380"/>
          </a:xfrm>
          <a:prstGeom prst="roundRect">
            <a:avLst>
              <a:gd name="adj" fmla="val 87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箭號: 彎曲 9">
            <a:extLst>
              <a:ext uri="{FF2B5EF4-FFF2-40B4-BE49-F238E27FC236}">
                <a16:creationId xmlns:a16="http://schemas.microsoft.com/office/drawing/2014/main" id="{EA7A61D7-5C1B-F44E-0F40-4DBE0F6FDE2D}"/>
              </a:ext>
            </a:extLst>
          </p:cNvPr>
          <p:cNvSpPr/>
          <p:nvPr/>
        </p:nvSpPr>
        <p:spPr>
          <a:xfrm rot="10800000" flipH="1">
            <a:off x="1264920" y="2480925"/>
            <a:ext cx="508556" cy="279112"/>
          </a:xfrm>
          <a:prstGeom prst="ben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8" name="圖說文字: 向左箭號 17">
            <a:extLst>
              <a:ext uri="{FF2B5EF4-FFF2-40B4-BE49-F238E27FC236}">
                <a16:creationId xmlns:a16="http://schemas.microsoft.com/office/drawing/2014/main" id="{81E9A898-9D81-FBB8-D7D5-3F032B92727B}"/>
              </a:ext>
            </a:extLst>
          </p:cNvPr>
          <p:cNvSpPr/>
          <p:nvPr/>
        </p:nvSpPr>
        <p:spPr>
          <a:xfrm>
            <a:off x="4722355" y="2953365"/>
            <a:ext cx="3857973" cy="603210"/>
          </a:xfrm>
          <a:prstGeom prst="leftArrowCallout">
            <a:avLst>
              <a:gd name="adj1" fmla="val 31667"/>
              <a:gd name="adj2" fmla="val 25000"/>
              <a:gd name="adj3" fmla="val 25000"/>
              <a:gd name="adj4" fmla="val 87519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6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16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系統樣本名冊有註記是否為低溫車</a:t>
            </a: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7358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FD294F2B-B7C5-44C4-A79D-EE1E35799D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89" y="1021254"/>
            <a:ext cx="10694488" cy="4113265"/>
          </a:xfrm>
          <a:prstGeom prst="rect">
            <a:avLst/>
          </a:prstGeom>
          <a:ln>
            <a:solidFill>
              <a:srgbClr val="BDECFF"/>
            </a:solidFill>
          </a:ln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15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4000" y="151200"/>
            <a:ext cx="1184365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16" name="圓角矩形 15"/>
          <p:cNvSpPr/>
          <p:nvPr/>
        </p:nvSpPr>
        <p:spPr>
          <a:xfrm>
            <a:off x="1725060" y="1383660"/>
            <a:ext cx="4093552" cy="33994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424916EF-DBF3-2297-414B-916E40AB242F}"/>
              </a:ext>
            </a:extLst>
          </p:cNvPr>
          <p:cNvSpPr/>
          <p:nvPr/>
        </p:nvSpPr>
        <p:spPr>
          <a:xfrm>
            <a:off x="4134405" y="1759111"/>
            <a:ext cx="1816607" cy="441684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 dirty="0">
                <a:solidFill>
                  <a:schemeClr val="tx1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裝運貨櫃時，請就下列貨櫃長度填寫其個數；填寫其他時請註明貨櫃長度、個數。</a:t>
            </a:r>
            <a:endParaRPr lang="zh-TW" altLang="en-US" sz="900" dirty="0">
              <a:solidFill>
                <a:schemeClr val="tx1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50591E85-7041-1333-D922-5388501D0A1B}"/>
              </a:ext>
            </a:extLst>
          </p:cNvPr>
          <p:cNvSpPr/>
          <p:nvPr/>
        </p:nvSpPr>
        <p:spPr>
          <a:xfrm>
            <a:off x="10301763" y="1682772"/>
            <a:ext cx="1069848" cy="648947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代表進口貨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2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代表出口貨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3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代表轉口貨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50800" indent="-50800"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4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代表國產內銷貨</a:t>
            </a:r>
            <a:endParaRPr lang="zh-TW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0" name="圓角矩形圖說文字 9"/>
          <p:cNvSpPr/>
          <p:nvPr/>
        </p:nvSpPr>
        <p:spPr>
          <a:xfrm>
            <a:off x="6567965" y="1275275"/>
            <a:ext cx="4197559" cy="2112887"/>
          </a:xfrm>
          <a:prstGeom prst="wedgeRoundRectCallout">
            <a:avLst>
              <a:gd name="adj1" fmla="val -66241"/>
              <a:gd name="adj2" fmla="val -35787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1463" algn="just">
              <a:buClr>
                <a:srgbClr val="C00000"/>
              </a:buClr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指第一次出車時，車上是否有載貨物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7937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有，依據貨物重量填寫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79375"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沒有，請務必填寫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9579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BDC414E6-3A1F-4F1C-AF1E-B6E09C2DD6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8619" y="1022780"/>
            <a:ext cx="10698827" cy="4114934"/>
          </a:xfrm>
          <a:prstGeom prst="rect">
            <a:avLst/>
          </a:prstGeom>
          <a:ln>
            <a:solidFill>
              <a:srgbClr val="BDECFF"/>
            </a:solidFill>
          </a:ln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16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7" name="圓角矩形 6"/>
          <p:cNvSpPr/>
          <p:nvPr/>
        </p:nvSpPr>
        <p:spPr>
          <a:xfrm>
            <a:off x="773847" y="2468719"/>
            <a:ext cx="857882" cy="205902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圖說文字 10"/>
          <p:cNvSpPr/>
          <p:nvPr/>
        </p:nvSpPr>
        <p:spPr>
          <a:xfrm>
            <a:off x="1727289" y="5014297"/>
            <a:ext cx="6027877" cy="984886"/>
          </a:xfrm>
          <a:prstGeom prst="wedgeRoundRectCallout">
            <a:avLst>
              <a:gd name="adj1" fmla="val -50619"/>
              <a:gd name="adj2" fmla="val -118028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38163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上半年調查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   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~22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38163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下半年調查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( 10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~22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8EDEAE6-9F52-4C5F-93B9-1DFC9D7F6FC1}"/>
              </a:ext>
            </a:extLst>
          </p:cNvPr>
          <p:cNvSpPr txBox="1"/>
          <p:nvPr/>
        </p:nvSpPr>
        <p:spPr>
          <a:xfrm>
            <a:off x="869407" y="3988608"/>
            <a:ext cx="857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4   16 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87C2B07-0A1B-60F6-423D-1B89529F0368}"/>
              </a:ext>
            </a:extLst>
          </p:cNvPr>
          <p:cNvSpPr/>
          <p:nvPr/>
        </p:nvSpPr>
        <p:spPr>
          <a:xfrm>
            <a:off x="4134405" y="1759111"/>
            <a:ext cx="1816607" cy="441684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 dirty="0">
                <a:solidFill>
                  <a:schemeClr val="tx1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裝運貨櫃時，請就下列貨櫃長度填寫其個數；填寫其他時請註明貨櫃長度、個數。</a:t>
            </a:r>
            <a:endParaRPr lang="zh-TW" altLang="en-US" sz="900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06461405-F9C6-EB69-83C6-D9FFDB6F345C}"/>
              </a:ext>
            </a:extLst>
          </p:cNvPr>
          <p:cNvSpPr/>
          <p:nvPr/>
        </p:nvSpPr>
        <p:spPr>
          <a:xfrm>
            <a:off x="10301763" y="1682772"/>
            <a:ext cx="1069848" cy="648947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代表進口貨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2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代表出口貨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3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代表轉口貨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50800" indent="-50800"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4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代表國產內銷貨</a:t>
            </a:r>
            <a:endParaRPr lang="zh-TW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213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9B735637-2C25-45FF-BBDE-BC41D53D1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89" y="1022400"/>
            <a:ext cx="10694488" cy="4113265"/>
          </a:xfrm>
          <a:prstGeom prst="rect">
            <a:avLst/>
          </a:prstGeom>
          <a:ln>
            <a:solidFill>
              <a:srgbClr val="BDECFF"/>
            </a:solidFill>
          </a:ln>
        </p:spPr>
      </p:pic>
      <p:sp>
        <p:nvSpPr>
          <p:cNvPr id="13" name="圓角矩形 12"/>
          <p:cNvSpPr/>
          <p:nvPr/>
        </p:nvSpPr>
        <p:spPr>
          <a:xfrm>
            <a:off x="6067894" y="2546507"/>
            <a:ext cx="1044000" cy="1898483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5" name="圓角矩形圖說文字 14"/>
          <p:cNvSpPr/>
          <p:nvPr/>
        </p:nvSpPr>
        <p:spPr>
          <a:xfrm>
            <a:off x="6937634" y="1254163"/>
            <a:ext cx="3432222" cy="511952"/>
          </a:xfrm>
          <a:prstGeom prst="wedgeRoundRectCallout">
            <a:avLst>
              <a:gd name="adj1" fmla="val -48267"/>
              <a:gd name="adj2" fmla="val 196452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填寫至小數點第</a:t>
            </a:r>
            <a:r>
              <a:rPr lang="en-US" altLang="zh-TW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2800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位</a:t>
            </a:r>
            <a:endParaRPr lang="en-US" altLang="zh-TW" sz="2800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17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9" name="圓角矩形圖說文字 8"/>
          <p:cNvSpPr/>
          <p:nvPr/>
        </p:nvSpPr>
        <p:spPr>
          <a:xfrm>
            <a:off x="767305" y="1431801"/>
            <a:ext cx="3146626" cy="564677"/>
          </a:xfrm>
          <a:prstGeom prst="wedgeRoundRectCallout">
            <a:avLst>
              <a:gd name="adj1" fmla="val 32948"/>
              <a:gd name="adj2" fmla="val 141887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9966FF"/>
              </a:buClr>
            </a:pPr>
            <a:r>
              <a:rPr lang="zh-TW" altLang="en-US" sz="2800" dirty="0">
                <a:solidFill>
                  <a:srgbClr val="99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填寫縣市鄉鎮市區</a:t>
            </a:r>
            <a:endParaRPr lang="en-US" altLang="zh-TW" sz="2800" dirty="0">
              <a:solidFill>
                <a:srgbClr val="9966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圓角矩形 9"/>
          <p:cNvSpPr/>
          <p:nvPr/>
        </p:nvSpPr>
        <p:spPr>
          <a:xfrm>
            <a:off x="2661260" y="2545382"/>
            <a:ext cx="2493662" cy="1925805"/>
          </a:xfrm>
          <a:prstGeom prst="roundRect">
            <a:avLst>
              <a:gd name="adj" fmla="val 10041"/>
            </a:avLst>
          </a:prstGeom>
          <a:noFill/>
          <a:ln w="285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圓角矩形圖說文字 7"/>
          <p:cNvSpPr/>
          <p:nvPr/>
        </p:nvSpPr>
        <p:spPr>
          <a:xfrm>
            <a:off x="4528827" y="4943043"/>
            <a:ext cx="1752122" cy="564677"/>
          </a:xfrm>
          <a:prstGeom prst="wedgeRoundRectCallout">
            <a:avLst>
              <a:gd name="adj1" fmla="val 11736"/>
              <a:gd name="adj2" fmla="val -12492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zh-TW" altLang="en-US" sz="2800" dirty="0">
                <a:solidFill>
                  <a:srgbClr val="009E4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填寫整數</a:t>
            </a:r>
            <a:endParaRPr lang="en-US" altLang="zh-TW" sz="2800" dirty="0">
              <a:solidFill>
                <a:srgbClr val="009E47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 10"/>
          <p:cNvSpPr/>
          <p:nvPr/>
        </p:nvSpPr>
        <p:spPr>
          <a:xfrm>
            <a:off x="5211050" y="2546508"/>
            <a:ext cx="387676" cy="1898482"/>
          </a:xfrm>
          <a:prstGeom prst="roundRect">
            <a:avLst/>
          </a:prstGeom>
          <a:noFill/>
          <a:ln w="28575"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2" name="圓角矩形 11"/>
          <p:cNvSpPr/>
          <p:nvPr/>
        </p:nvSpPr>
        <p:spPr>
          <a:xfrm>
            <a:off x="5645329" y="2545382"/>
            <a:ext cx="387676" cy="1899608"/>
          </a:xfrm>
          <a:prstGeom prst="roundRect">
            <a:avLst/>
          </a:prstGeom>
          <a:noFill/>
          <a:ln w="28575">
            <a:solidFill>
              <a:srgbClr val="009E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1551286" y="2545381"/>
            <a:ext cx="1072356" cy="25662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03F379E-87E8-2E49-7333-B4AECF5E5A83}"/>
              </a:ext>
            </a:extLst>
          </p:cNvPr>
          <p:cNvSpPr/>
          <p:nvPr/>
        </p:nvSpPr>
        <p:spPr>
          <a:xfrm>
            <a:off x="4134405" y="1759111"/>
            <a:ext cx="1816607" cy="441684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 dirty="0">
                <a:solidFill>
                  <a:schemeClr val="tx1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裝運貨櫃時，請就下列貨櫃長度填寫其個數；填寫其他時請註明貨櫃長度、個數。</a:t>
            </a:r>
            <a:endParaRPr lang="zh-TW" altLang="en-US" sz="900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AF3FB78-4FDE-14F0-5DD7-B87180F12E39}"/>
              </a:ext>
            </a:extLst>
          </p:cNvPr>
          <p:cNvSpPr/>
          <p:nvPr/>
        </p:nvSpPr>
        <p:spPr>
          <a:xfrm>
            <a:off x="10301763" y="1682772"/>
            <a:ext cx="1069848" cy="648947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代表進口貨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2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代表出口貨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3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代表轉口貨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50800" indent="-50800"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4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代表國產內銷貨</a:t>
            </a:r>
            <a:endParaRPr lang="zh-TW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BD5D6ADC-2716-8DA6-DB25-4241CF47BF8A}"/>
              </a:ext>
            </a:extLst>
          </p:cNvPr>
          <p:cNvSpPr/>
          <p:nvPr/>
        </p:nvSpPr>
        <p:spPr>
          <a:xfrm>
            <a:off x="1664911" y="3847223"/>
            <a:ext cx="914400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001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1226C7EC-63C1-6283-8AA4-1284D3F3B87F}"/>
              </a:ext>
            </a:extLst>
          </p:cNvPr>
          <p:cNvSpPr/>
          <p:nvPr/>
        </p:nvSpPr>
        <p:spPr>
          <a:xfrm>
            <a:off x="1664911" y="4182502"/>
            <a:ext cx="914400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稻作</a:t>
            </a: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B4DF232B-6EA0-3004-F488-2DE298ECB865}"/>
              </a:ext>
            </a:extLst>
          </p:cNvPr>
          <p:cNvSpPr/>
          <p:nvPr/>
        </p:nvSpPr>
        <p:spPr>
          <a:xfrm>
            <a:off x="1664911" y="4525402"/>
            <a:ext cx="914400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7903CAD9-7351-98D9-B40E-3F3400FBBA31}"/>
              </a:ext>
            </a:extLst>
          </p:cNvPr>
          <p:cNvSpPr/>
          <p:nvPr/>
        </p:nvSpPr>
        <p:spPr>
          <a:xfrm>
            <a:off x="1685297" y="4830533"/>
            <a:ext cx="914400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貨櫃貨</a:t>
            </a:r>
          </a:p>
        </p:txBody>
      </p:sp>
      <p:sp>
        <p:nvSpPr>
          <p:cNvPr id="20" name="圓角矩形圖說文字 7">
            <a:extLst>
              <a:ext uri="{FF2B5EF4-FFF2-40B4-BE49-F238E27FC236}">
                <a16:creationId xmlns:a16="http://schemas.microsoft.com/office/drawing/2014/main" id="{6C5415C3-49A2-F462-BEA5-C8D7EC09C1BB}"/>
              </a:ext>
            </a:extLst>
          </p:cNvPr>
          <p:cNvSpPr/>
          <p:nvPr/>
        </p:nvSpPr>
        <p:spPr>
          <a:xfrm flipH="1">
            <a:off x="1371598" y="5553261"/>
            <a:ext cx="2026922" cy="564677"/>
          </a:xfrm>
          <a:prstGeom prst="wedgeRoundRectCallout">
            <a:avLst>
              <a:gd name="adj1" fmla="val 11736"/>
              <a:gd name="adj2" fmla="val -12492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</a:pP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曳引車需填</a:t>
            </a:r>
            <a:endParaRPr lang="en-US" altLang="zh-TW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60C0706F-ABDA-6ECC-7A45-A59DE72DBC7A}"/>
              </a:ext>
            </a:extLst>
          </p:cNvPr>
          <p:cNvSpPr/>
          <p:nvPr/>
        </p:nvSpPr>
        <p:spPr>
          <a:xfrm>
            <a:off x="2737266" y="3877371"/>
            <a:ext cx="508854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10D1103A-31C7-6ECC-AFA5-DE29667DA144}"/>
              </a:ext>
            </a:extLst>
          </p:cNvPr>
          <p:cNvSpPr/>
          <p:nvPr/>
        </p:nvSpPr>
        <p:spPr>
          <a:xfrm>
            <a:off x="3336142" y="3875285"/>
            <a:ext cx="508854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01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C0A9A6F6-2B6B-4318-D68D-496C0E5A0938}"/>
              </a:ext>
            </a:extLst>
          </p:cNvPr>
          <p:cNvSpPr/>
          <p:nvPr/>
        </p:nvSpPr>
        <p:spPr>
          <a:xfrm>
            <a:off x="2506981" y="4182501"/>
            <a:ext cx="829162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宜蘭縣</a:t>
            </a: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646FDD32-9600-D805-0FFC-A63C8D851B00}"/>
              </a:ext>
            </a:extLst>
          </p:cNvPr>
          <p:cNvSpPr/>
          <p:nvPr/>
        </p:nvSpPr>
        <p:spPr>
          <a:xfrm>
            <a:off x="3175988" y="4173236"/>
            <a:ext cx="829162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宜蘭市</a:t>
            </a:r>
          </a:p>
        </p:txBody>
      </p: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7009700F-5E2A-01B3-0B3C-D357AE64E352}"/>
              </a:ext>
            </a:extLst>
          </p:cNvPr>
          <p:cNvSpPr/>
          <p:nvPr/>
        </p:nvSpPr>
        <p:spPr>
          <a:xfrm>
            <a:off x="1647679" y="4485160"/>
            <a:ext cx="914400" cy="603083"/>
          </a:xfrm>
          <a:prstGeom prst="roundRect">
            <a:avLst/>
          </a:prstGeom>
          <a:noFill/>
          <a:ln w="28575">
            <a:solidFill>
              <a:srgbClr val="F04A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953778F2-A1F2-E4D2-7A12-2AEF5D9E75F5}"/>
              </a:ext>
            </a:extLst>
          </p:cNvPr>
          <p:cNvSpPr/>
          <p:nvPr/>
        </p:nvSpPr>
        <p:spPr>
          <a:xfrm>
            <a:off x="3991105" y="3860411"/>
            <a:ext cx="508854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513C1A2A-2F0E-4407-174F-CE3A03F56904}"/>
              </a:ext>
            </a:extLst>
          </p:cNvPr>
          <p:cNvSpPr/>
          <p:nvPr/>
        </p:nvSpPr>
        <p:spPr>
          <a:xfrm>
            <a:off x="4601297" y="3862083"/>
            <a:ext cx="508854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02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6F131AE5-0D35-22C7-4002-AAEAFEE8F39D}"/>
              </a:ext>
            </a:extLst>
          </p:cNvPr>
          <p:cNvSpPr/>
          <p:nvPr/>
        </p:nvSpPr>
        <p:spPr>
          <a:xfrm>
            <a:off x="3830951" y="4175973"/>
            <a:ext cx="829162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宜蘭縣</a:t>
            </a: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F05581B9-717D-6A84-123F-4257E8FD25AA}"/>
              </a:ext>
            </a:extLst>
          </p:cNvPr>
          <p:cNvSpPr/>
          <p:nvPr/>
        </p:nvSpPr>
        <p:spPr>
          <a:xfrm>
            <a:off x="4441143" y="4180358"/>
            <a:ext cx="829162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羅東鎮</a:t>
            </a:r>
          </a:p>
        </p:txBody>
      </p:sp>
      <p:sp>
        <p:nvSpPr>
          <p:cNvPr id="30" name="圓角矩形 12">
            <a:extLst>
              <a:ext uri="{FF2B5EF4-FFF2-40B4-BE49-F238E27FC236}">
                <a16:creationId xmlns:a16="http://schemas.microsoft.com/office/drawing/2014/main" id="{F884CE57-3714-61F1-CEF0-B7222342AFB8}"/>
              </a:ext>
            </a:extLst>
          </p:cNvPr>
          <p:cNvSpPr/>
          <p:nvPr/>
        </p:nvSpPr>
        <p:spPr>
          <a:xfrm>
            <a:off x="11026140" y="2545380"/>
            <a:ext cx="337852" cy="189848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1" name="圓角矩形 12">
            <a:extLst>
              <a:ext uri="{FF2B5EF4-FFF2-40B4-BE49-F238E27FC236}">
                <a16:creationId xmlns:a16="http://schemas.microsoft.com/office/drawing/2014/main" id="{84E9A6A6-D551-18F1-114A-BAE5D05800BA}"/>
              </a:ext>
            </a:extLst>
          </p:cNvPr>
          <p:cNvSpPr/>
          <p:nvPr/>
        </p:nvSpPr>
        <p:spPr>
          <a:xfrm>
            <a:off x="10537565" y="2545380"/>
            <a:ext cx="387676" cy="1898481"/>
          </a:xfrm>
          <a:prstGeom prst="roundRect">
            <a:avLst/>
          </a:prstGeom>
          <a:noFill/>
          <a:ln w="28575">
            <a:solidFill>
              <a:srgbClr val="AD29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D8200A32-01FC-B58A-7F94-27F42813A6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0888" y="5813029"/>
            <a:ext cx="5078070" cy="816371"/>
          </a:xfrm>
          <a:prstGeom prst="rect">
            <a:avLst/>
          </a:prstGeom>
        </p:spPr>
      </p:pic>
      <p:sp>
        <p:nvSpPr>
          <p:cNvPr id="32" name="圓角矩形 12">
            <a:extLst>
              <a:ext uri="{FF2B5EF4-FFF2-40B4-BE49-F238E27FC236}">
                <a16:creationId xmlns:a16="http://schemas.microsoft.com/office/drawing/2014/main" id="{D56B4CDC-518D-46C5-2F2F-2D85607A15F3}"/>
              </a:ext>
            </a:extLst>
          </p:cNvPr>
          <p:cNvSpPr/>
          <p:nvPr/>
        </p:nvSpPr>
        <p:spPr>
          <a:xfrm>
            <a:off x="10291130" y="1647547"/>
            <a:ext cx="1122932" cy="684172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33" name="圓角矩形圖說文字 7">
            <a:extLst>
              <a:ext uri="{FF2B5EF4-FFF2-40B4-BE49-F238E27FC236}">
                <a16:creationId xmlns:a16="http://schemas.microsoft.com/office/drawing/2014/main" id="{5EE89B14-B8F6-78E2-9BDA-26497F8C0E77}"/>
              </a:ext>
            </a:extLst>
          </p:cNvPr>
          <p:cNvSpPr/>
          <p:nvPr/>
        </p:nvSpPr>
        <p:spPr>
          <a:xfrm>
            <a:off x="7578090" y="4806465"/>
            <a:ext cx="4324111" cy="984885"/>
          </a:xfrm>
          <a:prstGeom prst="wedgeRoundRectCallout">
            <a:avLst>
              <a:gd name="adj1" fmla="val 31561"/>
              <a:gd name="adj2" fmla="val -7778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0070C0"/>
              </a:buClr>
            </a:pPr>
            <a:r>
              <a:rPr lang="zh-TW" altLang="en-US" sz="2800" dirty="0">
                <a:solidFill>
                  <a:schemeClr val="accent1"/>
                </a:solidFill>
              </a:rPr>
              <a:t>非低溫車載送低溫商品時，審核備註欄位說明</a:t>
            </a:r>
            <a:endParaRPr lang="en-US" altLang="zh-TW" sz="2800" dirty="0">
              <a:solidFill>
                <a:schemeClr val="accent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3547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9" grpId="0" animBg="1"/>
      <p:bldP spid="10" grpId="0" animBg="1"/>
      <p:bldP spid="8" grpId="0" animBg="1"/>
      <p:bldP spid="11" grpId="0" animBg="1"/>
      <p:bldP spid="12" grpId="0" animBg="1"/>
      <p:bldP spid="18" grpId="0" animBg="1"/>
      <p:bldP spid="20" grpId="0" animBg="1"/>
      <p:bldP spid="25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>
            <a:extLst>
              <a:ext uri="{FF2B5EF4-FFF2-40B4-BE49-F238E27FC236}">
                <a16:creationId xmlns:a16="http://schemas.microsoft.com/office/drawing/2014/main" id="{E8BD7157-A743-4864-B9DD-288E80D8D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89" y="1023165"/>
            <a:ext cx="10694488" cy="4113265"/>
          </a:xfrm>
          <a:prstGeom prst="rect">
            <a:avLst/>
          </a:prstGeom>
          <a:ln>
            <a:solidFill>
              <a:srgbClr val="BDECFF"/>
            </a:solidFill>
          </a:ln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18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9" name="圓角矩形 8"/>
          <p:cNvSpPr/>
          <p:nvPr/>
        </p:nvSpPr>
        <p:spPr>
          <a:xfrm>
            <a:off x="7107026" y="3035661"/>
            <a:ext cx="2277636" cy="140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: 圓角 10"/>
          <p:cNvSpPr/>
          <p:nvPr/>
        </p:nvSpPr>
        <p:spPr>
          <a:xfrm>
            <a:off x="9433092" y="3025849"/>
            <a:ext cx="968829" cy="1404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11"/>
          <p:cNvSpPr txBox="1"/>
          <p:nvPr/>
        </p:nvSpPr>
        <p:spPr>
          <a:xfrm>
            <a:off x="1692100" y="4127347"/>
            <a:ext cx="907700" cy="369332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貨櫃貨</a:t>
            </a:r>
            <a:endParaRPr lang="en-US" altLang="zh-TW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233950" y="3946056"/>
            <a:ext cx="33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0034721" y="3978450"/>
            <a:ext cx="33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圓角矩形 4"/>
          <p:cNvSpPr/>
          <p:nvPr/>
        </p:nvSpPr>
        <p:spPr>
          <a:xfrm>
            <a:off x="1544191" y="4083699"/>
            <a:ext cx="1084669" cy="44615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 14"/>
          <p:cNvSpPr/>
          <p:nvPr/>
        </p:nvSpPr>
        <p:spPr>
          <a:xfrm>
            <a:off x="10458973" y="2536445"/>
            <a:ext cx="514438" cy="19080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書卷 (水平) 9">
            <a:extLst>
              <a:ext uri="{FF2B5EF4-FFF2-40B4-BE49-F238E27FC236}">
                <a16:creationId xmlns:a16="http://schemas.microsoft.com/office/drawing/2014/main" id="{D02FADFC-7EF5-D39B-49AC-31B6739E83CF}"/>
              </a:ext>
            </a:extLst>
          </p:cNvPr>
          <p:cNvSpPr/>
          <p:nvPr/>
        </p:nvSpPr>
        <p:spPr>
          <a:xfrm>
            <a:off x="1948428" y="4674077"/>
            <a:ext cx="10219572" cy="1955469"/>
          </a:xfrm>
          <a:prstGeom prst="wedgeRoundRectCallout">
            <a:avLst>
              <a:gd name="adj1" fmla="val 28556"/>
              <a:gd name="adj2" fmla="val -6015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當貨櫃呎數為其他呎數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10,20,35,40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時：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若僅有一種貨櫃呎數時，請在貨櫃個數處填寫其他貨櫃呎數及個數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若載運二種以上貨櫃呎數時，如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呎，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呎貨櫃，則先換算成呎數總和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x2+50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x1=140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，貨櫃個數填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115E60B-8D14-C803-576D-D9218EC57CBB}"/>
              </a:ext>
            </a:extLst>
          </p:cNvPr>
          <p:cNvSpPr txBox="1"/>
          <p:nvPr/>
        </p:nvSpPr>
        <p:spPr>
          <a:xfrm>
            <a:off x="9382582" y="3988058"/>
            <a:ext cx="59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140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6557D38-34E0-CB32-5D87-A2469767D3F4}"/>
              </a:ext>
            </a:extLst>
          </p:cNvPr>
          <p:cNvSpPr/>
          <p:nvPr/>
        </p:nvSpPr>
        <p:spPr>
          <a:xfrm>
            <a:off x="4134405" y="1759111"/>
            <a:ext cx="1816607" cy="441684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 dirty="0">
                <a:solidFill>
                  <a:schemeClr val="tx1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裝運貨櫃時，請就下列貨櫃長度填寫其個數；填寫其他時請註明貨櫃長度、個數。</a:t>
            </a:r>
            <a:endParaRPr lang="zh-TW" altLang="en-US" sz="900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F5FCA4B-854F-B09F-45A2-045D6DCFCD94}"/>
              </a:ext>
            </a:extLst>
          </p:cNvPr>
          <p:cNvSpPr/>
          <p:nvPr/>
        </p:nvSpPr>
        <p:spPr>
          <a:xfrm>
            <a:off x="10301763" y="1682772"/>
            <a:ext cx="1069848" cy="648947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代表進口貨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2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代表出口貨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3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代表轉口貨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50800" indent="-50800"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4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代表國產內銷貨</a:t>
            </a:r>
            <a:endParaRPr lang="zh-TW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sp>
        <p:nvSpPr>
          <p:cNvPr id="18" name="圓角矩形圖說文字 17"/>
          <p:cNvSpPr/>
          <p:nvPr/>
        </p:nvSpPr>
        <p:spPr>
          <a:xfrm>
            <a:off x="9090840" y="673586"/>
            <a:ext cx="2953292" cy="1556711"/>
          </a:xfrm>
          <a:prstGeom prst="wedgeRoundRectCallout">
            <a:avLst>
              <a:gd name="adj1" fmla="val 5817"/>
              <a:gd name="adj2" fmla="val 66575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C00000"/>
              </a:buClr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進口、出口、轉口、國產內銷貨，請就四者中擇一填寫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圓角矩形圖說文字 15"/>
          <p:cNvSpPr/>
          <p:nvPr/>
        </p:nvSpPr>
        <p:spPr>
          <a:xfrm>
            <a:off x="5646225" y="990229"/>
            <a:ext cx="3383647" cy="1396615"/>
          </a:xfrm>
          <a:prstGeom prst="wedgeRoundRectCallout">
            <a:avLst>
              <a:gd name="adj1" fmla="val -4428"/>
              <a:gd name="adj2" fmla="val 9623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>
              <a:buClr>
                <a:srgbClr val="C00000"/>
              </a:buClr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商品名稱為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貨櫃貨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或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空貨櫃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時，請依貨櫃長度填寫個數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891ABC3E-C401-5C75-8DEA-54CC745F2583}"/>
              </a:ext>
            </a:extLst>
          </p:cNvPr>
          <p:cNvSpPr/>
          <p:nvPr/>
        </p:nvSpPr>
        <p:spPr>
          <a:xfrm>
            <a:off x="1663040" y="3847526"/>
            <a:ext cx="914400" cy="281063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</a:t>
            </a:r>
            <a:endParaRPr lang="zh-TW" altLang="en-US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F5A2949A-CC1D-76B4-0684-8E480F9BB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000" y="5989650"/>
            <a:ext cx="1577818" cy="57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7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uiExpand="1" animBg="1"/>
      <p:bldP spid="11" grpId="0" uiExpand="1" animBg="1"/>
      <p:bldP spid="12" grpId="0" animBg="1"/>
      <p:bldP spid="4" grpId="0"/>
      <p:bldP spid="4" grpId="1" uiExpand="1"/>
      <p:bldP spid="14" grpId="0" uiExpand="1"/>
      <p:bldP spid="5" grpId="0" animBg="1"/>
      <p:bldP spid="15" grpId="0" animBg="1"/>
      <p:bldP spid="7" grpId="0" uiExpand="1" build="p" animBg="1"/>
      <p:bldP spid="8" grpId="0"/>
      <p:bldP spid="18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cxnSp>
        <p:nvCxnSpPr>
          <p:cNvPr id="8" name="直線接點 7"/>
          <p:cNvCxnSpPr/>
          <p:nvPr/>
        </p:nvCxnSpPr>
        <p:spPr>
          <a:xfrm flipV="1">
            <a:off x="292368" y="1381261"/>
            <a:ext cx="11887200" cy="10886"/>
          </a:xfrm>
          <a:prstGeom prst="line">
            <a:avLst/>
          </a:prstGeom>
          <a:ln w="127000"/>
          <a:effectLst>
            <a:outerShdw blurRad="50800" dist="50800" dir="5400000" algn="ctr" rotWithShape="0">
              <a:srgbClr val="92D050">
                <a:alpha val="7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B03F2E10-D466-4997-8F6E-47653633F9A1}"/>
              </a:ext>
            </a:extLst>
          </p:cNvPr>
          <p:cNvSpPr txBox="1"/>
          <p:nvPr/>
        </p:nvSpPr>
        <p:spPr>
          <a:xfrm>
            <a:off x="541866" y="429401"/>
            <a:ext cx="114761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議     程</a:t>
            </a:r>
          </a:p>
          <a:p>
            <a:endParaRPr lang="zh-TW" altLang="en-US" sz="2800" dirty="0"/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29822162-AF91-15C6-6E76-0462E952DA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650640"/>
              </p:ext>
            </p:extLst>
          </p:nvPr>
        </p:nvGraphicFramePr>
        <p:xfrm>
          <a:off x="2321442" y="1502029"/>
          <a:ext cx="7549116" cy="4827548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4874001">
                  <a:extLst>
                    <a:ext uri="{9D8B030D-6E8A-4147-A177-3AD203B41FA5}">
                      <a16:colId xmlns:a16="http://schemas.microsoft.com/office/drawing/2014/main" val="3617095093"/>
                    </a:ext>
                  </a:extLst>
                </a:gridCol>
                <a:gridCol w="2675115">
                  <a:extLst>
                    <a:ext uri="{9D8B030D-6E8A-4147-A177-3AD203B41FA5}">
                      <a16:colId xmlns:a16="http://schemas.microsoft.com/office/drawing/2014/main" val="1366033896"/>
                    </a:ext>
                  </a:extLst>
                </a:gridCol>
              </a:tblGrid>
              <a:tr h="864293">
                <a:tc>
                  <a:txBody>
                    <a:bodyPr/>
                    <a:lstStyle/>
                    <a:p>
                      <a:pPr algn="ctr"/>
                      <a:r>
                        <a:rPr lang="zh-TW" sz="2800" u="sng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課程內容綱要</a:t>
                      </a:r>
                      <a:endParaRPr lang="zh-TW" sz="2000" u="sng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sz="2800" u="sng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時間</a:t>
                      </a:r>
                      <a:endParaRPr lang="zh-TW" sz="2000" u="sng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8713946"/>
                  </a:ext>
                </a:extLst>
              </a:tr>
              <a:tr h="792651">
                <a:tc>
                  <a:txBody>
                    <a:bodyPr/>
                    <a:lstStyle/>
                    <a:p>
                      <a:pPr algn="just"/>
                      <a:r>
                        <a:rPr lang="zh-TW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報到</a:t>
                      </a:r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領取資料</a:t>
                      </a:r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09:30~09:50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61141735"/>
                  </a:ext>
                </a:extLst>
              </a:tr>
              <a:tr h="792651">
                <a:tc>
                  <a:txBody>
                    <a:bodyPr/>
                    <a:lstStyle/>
                    <a:p>
                      <a:pPr algn="just"/>
                      <a:r>
                        <a:rPr lang="zh-TW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長官致詞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10:00~10:10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31957281"/>
                  </a:ext>
                </a:extLst>
              </a:tr>
              <a:tr h="792651">
                <a:tc>
                  <a:txBody>
                    <a:bodyPr/>
                    <a:lstStyle/>
                    <a:p>
                      <a:pPr algn="just"/>
                      <a:r>
                        <a:rPr lang="zh-TW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書面填報、上網填報說明及注意要點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10:10~12:00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3668256"/>
                  </a:ext>
                </a:extLst>
              </a:tr>
              <a:tr h="792651">
                <a:tc>
                  <a:txBody>
                    <a:bodyPr/>
                    <a:lstStyle/>
                    <a:p>
                      <a:pPr algn="just"/>
                      <a:r>
                        <a:rPr lang="zh-TW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管理介面功能及操作說明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13:30~15:00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189603560"/>
                  </a:ext>
                </a:extLst>
              </a:tr>
              <a:tr h="792651">
                <a:tc>
                  <a:txBody>
                    <a:bodyPr/>
                    <a:lstStyle/>
                    <a:p>
                      <a:pPr algn="just"/>
                      <a:r>
                        <a:rPr lang="zh-TW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發放本次紀念品及</a:t>
                      </a:r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Q&amp;A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kern="15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15:00~15:30</a:t>
                      </a:r>
                      <a:endParaRPr lang="zh-TW" sz="1600" kern="15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F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42423250"/>
                  </a:ext>
                </a:extLst>
              </a:tr>
            </a:tbl>
          </a:graphicData>
        </a:graphic>
      </p:graphicFrame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FFF3674-2A27-8A54-BF34-696F5A2F3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07693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FD213F29-ADF9-46D4-962F-35856C313C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389" y="1022400"/>
            <a:ext cx="10694488" cy="4113265"/>
          </a:xfrm>
          <a:prstGeom prst="rect">
            <a:avLst/>
          </a:prstGeom>
          <a:ln>
            <a:solidFill>
              <a:srgbClr val="BDECFF"/>
            </a:solidFill>
          </a:ln>
        </p:spPr>
      </p:pic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5EE79B7E-EE90-4048-81F5-7FF880DC2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96185DA-708A-42D7-9AF7-C23D8A5B1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19</a:t>
            </a:fld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7B0F322E-0ADD-4499-B392-BC59AB1D5342}"/>
              </a:ext>
            </a:extLst>
          </p:cNvPr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9" name="圓角矩形圖說文字 17">
            <a:extLst>
              <a:ext uri="{FF2B5EF4-FFF2-40B4-BE49-F238E27FC236}">
                <a16:creationId xmlns:a16="http://schemas.microsoft.com/office/drawing/2014/main" id="{6566368B-2DA7-4BC7-BE66-1F469EFA9AFD}"/>
              </a:ext>
            </a:extLst>
          </p:cNvPr>
          <p:cNvSpPr/>
          <p:nvPr/>
        </p:nvSpPr>
        <p:spPr>
          <a:xfrm>
            <a:off x="6826942" y="2343834"/>
            <a:ext cx="3564345" cy="1470396"/>
          </a:xfrm>
          <a:prstGeom prst="wedgeRoundRectCallout">
            <a:avLst>
              <a:gd name="adj1" fmla="val 64993"/>
              <a:gd name="adj2" fmla="val -585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rgbClr val="C00000"/>
              </a:buClr>
            </a:pPr>
            <a:r>
              <a:rPr lang="zh-TW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冷凍車、冷藏車或保溫車載送以低溫保存之商品，則請於本問項打勾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485593E-F1CE-46F3-89D9-F4A009D230F8}"/>
              </a:ext>
            </a:extLst>
          </p:cNvPr>
          <p:cNvSpPr txBox="1"/>
          <p:nvPr/>
        </p:nvSpPr>
        <p:spPr>
          <a:xfrm>
            <a:off x="11033345" y="3942345"/>
            <a:ext cx="440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ym typeface="Wingdings 2" panose="05020102010507070707" pitchFamily="18" charset="2"/>
              </a:rPr>
              <a:t></a:t>
            </a:r>
            <a:endParaRPr lang="zh-TW" altLang="en-US" sz="20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D7CEC93-2D05-8094-A798-6D86A182506C}"/>
              </a:ext>
            </a:extLst>
          </p:cNvPr>
          <p:cNvSpPr/>
          <p:nvPr/>
        </p:nvSpPr>
        <p:spPr>
          <a:xfrm>
            <a:off x="4134405" y="1759111"/>
            <a:ext cx="1816607" cy="441684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900" b="1" dirty="0">
                <a:solidFill>
                  <a:schemeClr val="tx1"/>
                </a:solidFill>
                <a:effectLst/>
                <a:ea typeface="標楷體" panose="03000509000000000000" pitchFamily="65" charset="-120"/>
                <a:cs typeface="Times New Roman" panose="02020603050405020304" pitchFamily="18" charset="0"/>
              </a:rPr>
              <a:t>裝運貨櫃時，請就下列貨櫃長度填寫其個數；填寫其他時請註明貨櫃長度、個數。</a:t>
            </a:r>
            <a:endParaRPr lang="zh-TW" altLang="en-US" sz="900" dirty="0">
              <a:solidFill>
                <a:schemeClr val="tx1"/>
              </a:solidFill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F59FFAE-85D2-19AE-7994-E6F48F9BA285}"/>
              </a:ext>
            </a:extLst>
          </p:cNvPr>
          <p:cNvSpPr/>
          <p:nvPr/>
        </p:nvSpPr>
        <p:spPr>
          <a:xfrm>
            <a:off x="10301763" y="1682772"/>
            <a:ext cx="1069848" cy="648947"/>
          </a:xfrm>
          <a:prstGeom prst="rect">
            <a:avLst/>
          </a:prstGeom>
          <a:solidFill>
            <a:srgbClr val="A6E5EC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rPr>
              <a:t>代表進口貨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2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代表出口貨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3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代表轉口貨</a:t>
            </a:r>
            <a:endParaRPr lang="en-US" altLang="zh-TW" sz="900" b="1" kern="1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標楷體" panose="03000509000000000000" pitchFamily="65" charset="-120"/>
            </a:endParaRPr>
          </a:p>
          <a:p>
            <a:pPr eaLnBrk="0" hangingPunct="0">
              <a:lnSpc>
                <a:spcPts val="500"/>
              </a:lnSpc>
            </a:pPr>
            <a:endParaRPr lang="en-US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  <a:p>
            <a:pPr marL="50800" indent="-50800" eaLnBrk="0" hangingPunct="0">
              <a:lnSpc>
                <a:spcPts val="500"/>
              </a:lnSpc>
            </a:pPr>
            <a:r>
              <a: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新細明體" panose="02020500000000000000" pitchFamily="18" charset="-120"/>
              </a:rPr>
              <a:t>4</a:t>
            </a:r>
            <a:r>
              <a:rPr lang="zh-TW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rPr>
              <a:t>代表國產內銷貨</a:t>
            </a:r>
            <a:endParaRPr lang="zh-TW" altLang="zh-TW" sz="9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0844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20</a:t>
            </a:fld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255144" y="1200628"/>
            <a:ext cx="105489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陰影部分請用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紅筆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填寫代碼。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2913" indent="-442913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商品名稱、起點及訖點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代碼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請參考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填表須知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8C2F6F18-F744-431C-8C8D-C689D83124EC}"/>
              </a:ext>
            </a:extLst>
          </p:cNvPr>
          <p:cNvSpPr/>
          <p:nvPr/>
        </p:nvSpPr>
        <p:spPr>
          <a:xfrm>
            <a:off x="2515271" y="5424606"/>
            <a:ext cx="3228107" cy="36360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75AC0EDD-1240-9352-9BE9-F4D2FA99F0F8}"/>
              </a:ext>
            </a:extLst>
          </p:cNvPr>
          <p:cNvGrpSpPr/>
          <p:nvPr/>
        </p:nvGrpSpPr>
        <p:grpSpPr>
          <a:xfrm>
            <a:off x="1891804" y="2373167"/>
            <a:ext cx="9275607" cy="3935276"/>
            <a:chOff x="1909222" y="3324286"/>
            <a:chExt cx="9275607" cy="2984157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1E06C64-9871-4B66-AE13-7ACF459DE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76" b="8176"/>
            <a:stretch/>
          </p:blipFill>
          <p:spPr>
            <a:xfrm>
              <a:off x="1909222" y="3324286"/>
              <a:ext cx="9275607" cy="2984157"/>
            </a:xfrm>
            <a:prstGeom prst="rect">
              <a:avLst/>
            </a:prstGeom>
            <a:ln>
              <a:solidFill>
                <a:srgbClr val="BDECFF"/>
              </a:solidFill>
            </a:ln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409D7689-6A4F-8063-DC2A-D02813246366}"/>
                </a:ext>
              </a:extLst>
            </p:cNvPr>
            <p:cNvSpPr/>
            <p:nvPr/>
          </p:nvSpPr>
          <p:spPr>
            <a:xfrm>
              <a:off x="4683045" y="3652896"/>
              <a:ext cx="1816607" cy="441684"/>
            </a:xfrm>
            <a:prstGeom prst="rect">
              <a:avLst/>
            </a:prstGeom>
            <a:solidFill>
              <a:srgbClr val="A6E5EC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900" b="1" dirty="0">
                  <a:solidFill>
                    <a:schemeClr val="tx1"/>
                  </a:solidFill>
                  <a:effectLst/>
                  <a:ea typeface="標楷體" panose="03000509000000000000" pitchFamily="65" charset="-120"/>
                  <a:cs typeface="Times New Roman" panose="02020603050405020304" pitchFamily="18" charset="0"/>
                </a:rPr>
                <a:t>裝運貨櫃時，請就下列貨櫃長度填寫其個數；填寫其他時請註明貨櫃長度、個數。</a:t>
              </a:r>
              <a:endParaRPr lang="zh-TW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6F3A9F0-8AC4-5AAB-B8CC-243B2D667693}"/>
                </a:ext>
              </a:extLst>
            </p:cNvPr>
            <p:cNvSpPr/>
            <p:nvPr/>
          </p:nvSpPr>
          <p:spPr>
            <a:xfrm>
              <a:off x="9981723" y="3558269"/>
              <a:ext cx="1069848" cy="648947"/>
            </a:xfrm>
            <a:prstGeom prst="rect">
              <a:avLst/>
            </a:prstGeom>
            <a:solidFill>
              <a:srgbClr val="A6E5EC"/>
            </a:solidFill>
            <a:ln w="2857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eaLnBrk="0" hangingPunct="0">
                <a:lnSpc>
                  <a:spcPts val="500"/>
                </a:lnSpc>
              </a:pPr>
              <a:r>
                <a:rPr lang="en-US" altLang="zh-TW" sz="900" b="1" kern="100" dirty="0"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1</a:t>
              </a:r>
              <a:r>
                <a:rPr lang="zh-TW" altLang="zh-TW" sz="900" b="1" kern="100" dirty="0"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標楷體" panose="03000509000000000000" pitchFamily="65" charset="-120"/>
                </a:rPr>
                <a:t>代表進口貨</a:t>
              </a:r>
              <a:endParaRPr lang="en-US" altLang="zh-TW" sz="900" b="1" kern="100" dirty="0">
                <a:solidFill>
                  <a:srgbClr val="000000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</a:endParaRPr>
            </a:p>
            <a:p>
              <a:pPr eaLnBrk="0" hangingPunct="0">
                <a:lnSpc>
                  <a:spcPts val="500"/>
                </a:lnSpc>
              </a:pPr>
              <a:endParaRPr lang="en-US" altLang="zh-TW" sz="9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  <a:p>
              <a:pPr eaLnBrk="0" hangingPunct="0">
                <a:lnSpc>
                  <a:spcPts val="500"/>
                </a:lnSpc>
              </a:pPr>
              <a:r>
                <a:rPr lang="en-US" altLang="zh-TW" sz="900" b="1" kern="100" dirty="0"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新細明體" panose="02020500000000000000" pitchFamily="18" charset="-120"/>
                </a:rPr>
                <a:t>2</a:t>
              </a:r>
              <a:r>
                <a:rPr lang="zh-TW" altLang="zh-TW" sz="900" b="1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</a:rPr>
                <a:t>代表出口貨</a:t>
              </a:r>
              <a:endParaRPr lang="en-US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  <a:p>
              <a:pPr eaLnBrk="0" hangingPunct="0">
                <a:lnSpc>
                  <a:spcPts val="500"/>
                </a:lnSpc>
              </a:pPr>
              <a:endParaRPr lang="en-US" altLang="zh-TW" sz="9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  <a:p>
              <a:pPr eaLnBrk="0" hangingPunct="0">
                <a:lnSpc>
                  <a:spcPts val="500"/>
                </a:lnSpc>
              </a:pPr>
              <a:r>
                <a:rPr lang="en-US" altLang="zh-TW" sz="900" b="1" kern="100" dirty="0"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新細明體" panose="02020500000000000000" pitchFamily="18" charset="-120"/>
                </a:rPr>
                <a:t>3</a:t>
              </a:r>
              <a:r>
                <a:rPr lang="zh-TW" altLang="zh-TW" sz="900" b="1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</a:rPr>
                <a:t>代表轉口貨</a:t>
              </a:r>
              <a:endParaRPr lang="en-US" altLang="zh-TW" sz="900" b="1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標楷體" panose="03000509000000000000" pitchFamily="65" charset="-120"/>
              </a:endParaRPr>
            </a:p>
            <a:p>
              <a:pPr eaLnBrk="0" hangingPunct="0">
                <a:lnSpc>
                  <a:spcPts val="500"/>
                </a:lnSpc>
              </a:pPr>
              <a:endParaRPr lang="en-US" altLang="zh-TW" sz="9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  <a:p>
              <a:pPr marL="50800" indent="-50800" eaLnBrk="0" hangingPunct="0">
                <a:lnSpc>
                  <a:spcPts val="500"/>
                </a:lnSpc>
              </a:pPr>
              <a:r>
                <a:rPr lang="en-US" altLang="zh-TW" sz="900" b="1" kern="100" dirty="0">
                  <a:solidFill>
                    <a:srgbClr val="000000"/>
                  </a:solidFill>
                  <a:effectLst/>
                  <a:latin typeface="標楷體" panose="03000509000000000000" pitchFamily="65" charset="-120"/>
                  <a:ea typeface="新細明體" panose="02020500000000000000" pitchFamily="18" charset="-120"/>
                </a:rPr>
                <a:t>4</a:t>
              </a:r>
              <a:r>
                <a:rPr lang="zh-TW" altLang="zh-TW" sz="900" b="1" kern="1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標楷體" panose="03000509000000000000" pitchFamily="65" charset="-120"/>
                </a:rPr>
                <a:t>代表國產內銷貨</a:t>
              </a:r>
              <a:endParaRPr lang="zh-TW" altLang="zh-TW" sz="900" kern="100" dirty="0">
                <a:effectLst/>
                <a:latin typeface="Times New Roman" panose="02020603050405020304" pitchFamily="18" charset="0"/>
                <a:ea typeface="新細明體" panose="02020500000000000000" pitchFamily="18" charset="-120"/>
              </a:endParaRPr>
            </a:p>
          </p:txBody>
        </p:sp>
      </p:grpSp>
      <p:sp>
        <p:nvSpPr>
          <p:cNvPr id="10" name="矩形: 圓角 9">
            <a:extLst>
              <a:ext uri="{FF2B5EF4-FFF2-40B4-BE49-F238E27FC236}">
                <a16:creationId xmlns:a16="http://schemas.microsoft.com/office/drawing/2014/main" id="{EB27784D-C77D-7345-8BFB-108DFF7FA376}"/>
              </a:ext>
            </a:extLst>
          </p:cNvPr>
          <p:cNvSpPr/>
          <p:nvPr/>
        </p:nvSpPr>
        <p:spPr>
          <a:xfrm>
            <a:off x="2515272" y="5149850"/>
            <a:ext cx="3228106" cy="50752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8913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21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122094" y="533115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988363" y="1843950"/>
            <a:ext cx="1045028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2913" indent="-442913" algn="just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調查期間起點、訖點前後相連。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2913" indent="-442913" algn="just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調查期間如有某日未出車時，可略過不填，直接填寫次日之資料。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42913" indent="-442913" algn="just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相同商品、起點、訖點及商品來源別，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行車總次數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3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訖點之裝卸貨總重量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請填寫合計數。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0FDAD57-8DBC-BF83-8C42-9C21B64D3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499" y="5665948"/>
            <a:ext cx="2753501" cy="96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C7072474-5EB5-4F35-8B39-8594F93B3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6C96F1B-D88F-459D-A308-7A82571E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22</a:t>
            </a:fld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EAAAEFB-4AEB-4105-8EFB-0255D30A2BA8}"/>
              </a:ext>
            </a:extLst>
          </p:cNvPr>
          <p:cNvSpPr txBox="1"/>
          <p:nvPr/>
        </p:nvSpPr>
        <p:spPr>
          <a:xfrm>
            <a:off x="250932" y="362852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參、裝卸貨物狀況</a:t>
            </a:r>
          </a:p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2EBFF58A-012A-447F-8E26-BD64B5A33324}"/>
              </a:ext>
            </a:extLst>
          </p:cNvPr>
          <p:cNvSpPr txBox="1"/>
          <p:nvPr/>
        </p:nvSpPr>
        <p:spPr>
          <a:xfrm>
            <a:off x="904714" y="1347737"/>
            <a:ext cx="10536437" cy="5634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TW" altLang="zh-TW" sz="32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在同一起訖點裝卸多種</a:t>
            </a:r>
            <a:r>
              <a:rPr lang="zh-TW" altLang="en-US" sz="32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zh-TW" sz="32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品填寫方式：</a:t>
            </a:r>
            <a:endParaRPr lang="en-US" altLang="zh-TW" sz="3200" b="1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143000" indent="-514350" algn="just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tx1"/>
              </a:buClr>
              <a:buFont typeface="+mj-lt"/>
              <a:buAutoNum type="arabicPeriod"/>
            </a:pP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若載送</a:t>
            </a:r>
            <a:r>
              <a:rPr lang="en-US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種</a:t>
            </a:r>
            <a:r>
              <a:rPr lang="en-US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含</a:t>
            </a:r>
            <a:r>
              <a:rPr lang="en-US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以下</a:t>
            </a:r>
            <a:r>
              <a:rPr lang="zh-TW" altLang="en-US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品，請照實際情況填寫。</a:t>
            </a:r>
          </a:p>
          <a:p>
            <a:pPr marL="1143000" indent="-514350" algn="just">
              <a:lnSpc>
                <a:spcPct val="150000"/>
              </a:lnSpc>
              <a:spcBef>
                <a:spcPts val="1800"/>
              </a:spcBef>
              <a:buClr>
                <a:schemeClr val="tx1"/>
              </a:buClr>
              <a:buFont typeface="+mj-lt"/>
              <a:buAutoNum type="arabicPeriod"/>
            </a:pP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如超過</a:t>
            </a:r>
            <a:r>
              <a:rPr lang="en-US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種</a:t>
            </a:r>
            <a:r>
              <a:rPr lang="zh-TW" altLang="en-US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商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品以上，則請填寫前</a:t>
            </a:r>
            <a:r>
              <a:rPr lang="en-US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項重量或價值較高</a:t>
            </a:r>
            <a:r>
              <a:rPr lang="zh-TW" altLang="en-US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商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品，其餘商品請合計填寫於同一列，商品名稱代號為</a:t>
            </a:r>
            <a:r>
              <a:rPr lang="en-US" altLang="zh-TW" sz="32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202</a:t>
            </a:r>
            <a:r>
              <a:rPr lang="zh-TW" altLang="zh-TW" sz="32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「本趟其他商品」</a:t>
            </a:r>
            <a:r>
              <a:rPr lang="zh-TW" altLang="zh-TW" sz="3200" kern="1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TW" altLang="en-US"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l"/>
            </a:pPr>
            <a:endParaRPr lang="en-US" altLang="zh-TW" sz="3200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lnSpc>
                <a:spcPct val="150000"/>
              </a:lnSpc>
              <a:spcAft>
                <a:spcPts val="0"/>
              </a:spcAft>
              <a:buClr>
                <a:schemeClr val="tx1"/>
              </a:buClr>
              <a:buFont typeface="Wingdings" panose="05000000000000000000" pitchFamily="2" charset="2"/>
              <a:buChar char="l"/>
            </a:pPr>
            <a:endParaRPr lang="zh-TW" altLang="zh-TW" sz="3200" kern="1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5200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B380B19A-A6C5-B31E-0C86-11307DEEE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23</a:t>
            </a:fld>
            <a:endParaRPr lang="zh-TW" altLang="en-US" dirty="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87D36AEA-EB43-8311-B353-B0D56D6FE6A4}"/>
              </a:ext>
            </a:extLst>
          </p:cNvPr>
          <p:cNvSpPr txBox="1"/>
          <p:nvPr/>
        </p:nvSpPr>
        <p:spPr>
          <a:xfrm>
            <a:off x="-19929" y="275264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填表範例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基本範例</a:t>
            </a:r>
          </a:p>
        </p:txBody>
      </p: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E7D74417-FBB9-3251-2A4D-58D86ED57982}"/>
              </a:ext>
            </a:extLst>
          </p:cNvPr>
          <p:cNvGrpSpPr/>
          <p:nvPr/>
        </p:nvGrpSpPr>
        <p:grpSpPr>
          <a:xfrm>
            <a:off x="1829152" y="2348926"/>
            <a:ext cx="7721962" cy="2660904"/>
            <a:chOff x="5031277" y="1646784"/>
            <a:chExt cx="5191155" cy="4159745"/>
          </a:xfrm>
        </p:grpSpPr>
        <p:sp>
          <p:nvSpPr>
            <p:cNvPr id="10" name="文字方塊 2">
              <a:extLst>
                <a:ext uri="{FF2B5EF4-FFF2-40B4-BE49-F238E27FC236}">
                  <a16:creationId xmlns:a16="http://schemas.microsoft.com/office/drawing/2014/main" id="{66C203C6-0198-47C6-992B-4131D6AD5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74045" y="3477066"/>
              <a:ext cx="1548191" cy="6834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(</a:t>
              </a:r>
              <a:r>
                <a: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卸貨</a:t>
              </a:r>
              <a:r>
                <a: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水果</a:t>
              </a:r>
              <a:r>
                <a: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公噸</a:t>
              </a:r>
              <a:r>
                <a:rPr kumimoji="0" 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)</a:t>
              </a:r>
              <a:endPara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grpSp>
          <p:nvGrpSpPr>
            <p:cNvPr id="44" name="群組 43">
              <a:extLst>
                <a:ext uri="{FF2B5EF4-FFF2-40B4-BE49-F238E27FC236}">
                  <a16:creationId xmlns:a16="http://schemas.microsoft.com/office/drawing/2014/main" id="{FD818C2A-3D3E-060A-6E55-D14D20EA10E2}"/>
                </a:ext>
              </a:extLst>
            </p:cNvPr>
            <p:cNvGrpSpPr/>
            <p:nvPr/>
          </p:nvGrpSpPr>
          <p:grpSpPr>
            <a:xfrm>
              <a:off x="5031277" y="1646784"/>
              <a:ext cx="5191155" cy="4159745"/>
              <a:chOff x="5031277" y="1646784"/>
              <a:chExt cx="5191155" cy="4159745"/>
            </a:xfrm>
          </p:grpSpPr>
          <p:sp>
            <p:nvSpPr>
              <p:cNvPr id="5" name="文字方塊 2">
                <a:extLst>
                  <a:ext uri="{FF2B5EF4-FFF2-40B4-BE49-F238E27FC236}">
                    <a16:creationId xmlns:a16="http://schemas.microsoft.com/office/drawing/2014/main" id="{FE418211-EE2B-40C9-BACC-6CADE63316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64897" y="3465260"/>
                <a:ext cx="857535" cy="6834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空車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9" name="文字方塊 2">
                <a:extLst>
                  <a:ext uri="{FF2B5EF4-FFF2-40B4-BE49-F238E27FC236}">
                    <a16:creationId xmlns:a16="http://schemas.microsoft.com/office/drawing/2014/main" id="{BB5CDEE4-DADE-4F0F-BC60-5FA7CE1429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70329" y="3494656"/>
                <a:ext cx="1424103" cy="757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(</a:t>
                </a: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裝貨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:</a:t>
                </a: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水果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2</a:t>
                </a: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公噸</a:t>
                </a:r>
                <a:r>
                  <a:rPr kumimoji="0" 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)</a:t>
                </a:r>
                <a:endParaRPr kumimoji="0" lang="zh-TW" altLang="en-US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11" name="文字方塊 2">
                <a:extLst>
                  <a:ext uri="{FF2B5EF4-FFF2-40B4-BE49-F238E27FC236}">
                    <a16:creationId xmlns:a16="http://schemas.microsoft.com/office/drawing/2014/main" id="{061738E4-8B17-427A-8FDA-1C7C3DD59D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835422" y="1724984"/>
                <a:ext cx="857536" cy="1391667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雲林縣</a:t>
                </a:r>
                <a:endPara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斗六市</a:t>
                </a:r>
              </a:p>
            </p:txBody>
          </p:sp>
          <p:sp>
            <p:nvSpPr>
              <p:cNvPr id="12" name="文字方塊 2">
                <a:extLst>
                  <a:ext uri="{FF2B5EF4-FFF2-40B4-BE49-F238E27FC236}">
                    <a16:creationId xmlns:a16="http://schemas.microsoft.com/office/drawing/2014/main" id="{8DFB555C-C4FF-493D-B243-D7AD673F7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31277" y="1646784"/>
                <a:ext cx="857535" cy="1694005"/>
              </a:xfrm>
              <a:prstGeom prst="rect">
                <a:avLst/>
              </a:prstGeom>
              <a:gradFill rotWithShape="1">
                <a:gsLst>
                  <a:gs pos="0">
                    <a:srgbClr val="4BACC6">
                      <a:tint val="50000"/>
                      <a:satMod val="300000"/>
                    </a:srgbClr>
                  </a:gs>
                  <a:gs pos="35000">
                    <a:srgbClr val="4BACC6">
                      <a:tint val="37000"/>
                      <a:satMod val="300000"/>
                    </a:srgbClr>
                  </a:gs>
                  <a:gs pos="100000">
                    <a:srgbClr val="4BACC6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4BACC6">
                    <a:shade val="95000"/>
                    <a:satMod val="105000"/>
                  </a:srgb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苗栗縣</a:t>
                </a:r>
                <a:endPara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公館鄉</a:t>
                </a:r>
              </a:p>
            </p:txBody>
          </p:sp>
          <p:sp>
            <p:nvSpPr>
              <p:cNvPr id="13" name="文字方塊 2">
                <a:extLst>
                  <a:ext uri="{FF2B5EF4-FFF2-40B4-BE49-F238E27FC236}">
                    <a16:creationId xmlns:a16="http://schemas.microsoft.com/office/drawing/2014/main" id="{F839951B-23A9-4F78-934C-E8FE22C5BC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415767" y="1724986"/>
                <a:ext cx="890376" cy="1469869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彰化縣</a:t>
                </a:r>
                <a:endPara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彰化市</a:t>
                </a:r>
              </a:p>
            </p:txBody>
          </p:sp>
          <p:sp>
            <p:nvSpPr>
              <p:cNvPr id="25" name="文字方塊 2">
                <a:extLst>
                  <a:ext uri="{FF2B5EF4-FFF2-40B4-BE49-F238E27FC236}">
                    <a16:creationId xmlns:a16="http://schemas.microsoft.com/office/drawing/2014/main" id="{136CEFB4-9ACA-4DB1-8CDF-49DFC622AA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222236" y="1724984"/>
                <a:ext cx="857536" cy="124918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苗栗縣</a:t>
                </a:r>
                <a:endPara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公館鄉</a:t>
                </a:r>
              </a:p>
            </p:txBody>
          </p:sp>
          <p:sp>
            <p:nvSpPr>
              <p:cNvPr id="18" name="文字方塊 2">
                <a:extLst>
                  <a:ext uri="{FF2B5EF4-FFF2-40B4-BE49-F238E27FC236}">
                    <a16:creationId xmlns:a16="http://schemas.microsoft.com/office/drawing/2014/main" id="{3F1A751E-EB66-BD54-D6F9-BE02243A146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926053" y="4414862"/>
                <a:ext cx="857536" cy="1391667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雲林縣</a:t>
                </a:r>
                <a:endPara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斗六市</a:t>
                </a:r>
              </a:p>
            </p:txBody>
          </p:sp>
          <p:sp>
            <p:nvSpPr>
              <p:cNvPr id="20" name="文字方塊 2">
                <a:extLst>
                  <a:ext uri="{FF2B5EF4-FFF2-40B4-BE49-F238E27FC236}">
                    <a16:creationId xmlns:a16="http://schemas.microsoft.com/office/drawing/2014/main" id="{13D63A6A-EE43-DA12-8F4A-6D6BBAF3498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332136" y="4385603"/>
                <a:ext cx="857536" cy="1249180"/>
              </a:xfrm>
              <a:prstGeom prst="rect">
                <a:avLst/>
              </a:prstGeom>
              <a:gradFill rotWithShape="1">
                <a:gsLst>
                  <a:gs pos="0">
                    <a:srgbClr val="9BBB59">
                      <a:tint val="50000"/>
                      <a:satMod val="300000"/>
                    </a:srgbClr>
                  </a:gs>
                  <a:gs pos="35000">
                    <a:srgbClr val="9BBB59">
                      <a:tint val="37000"/>
                      <a:satMod val="300000"/>
                    </a:srgbClr>
                  </a:gs>
                  <a:gs pos="100000">
                    <a:srgbClr val="9BBB59">
                      <a:tint val="15000"/>
                      <a:satMod val="350000"/>
                    </a:srgbClr>
                  </a:gs>
                </a:gsLst>
                <a:lin ang="16200000" scaled="1"/>
              </a:gradFill>
              <a:ln w="12700" cap="flat" cmpd="sng" algn="ctr">
                <a:solidFill>
                  <a:srgbClr val="9BBB59">
                    <a:shade val="95000"/>
                    <a:satMod val="105000"/>
                  </a:srgbClr>
                </a:solidFill>
                <a:prstDash val="solid"/>
                <a:headEnd/>
                <a:tailEnd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  <p:txBody>
              <a:bodyPr rot="0" vert="horz" wrap="square" lIns="0" tIns="0" rIns="0" bIns="0" anchor="ctr" anchorCtr="0">
                <a:noAutofit/>
              </a:bodyPr>
              <a:lstStyle/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苗栗縣</a:t>
                </a:r>
                <a:endParaRPr kumimoji="0" lang="en-US" altLang="zh-TW" sz="2000" b="0" i="0" u="none" strike="noStrike" kern="1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marL="381000" marR="0" lvl="0" indent="-381000" algn="ctr" defTabSz="914400" eaLnBrk="1" fontAlgn="auto" latinLnBrk="0" hangingPunct="1">
                  <a:spcBef>
                    <a:spcPts val="12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zh-TW" altLang="en-US" sz="2000" b="0" i="0" u="none" strike="noStrike" kern="1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微軟正黑體" panose="020B0604030504040204" pitchFamily="34" charset="-120"/>
                    <a:ea typeface="微軟正黑體" panose="020B0604030504040204" pitchFamily="34" charset="-120"/>
                  </a:rPr>
                  <a:t>公館鄉</a:t>
                </a:r>
              </a:p>
            </p:txBody>
          </p:sp>
        </p:grpSp>
      </p:grpSp>
      <p:sp>
        <p:nvSpPr>
          <p:cNvPr id="47" name="文字方塊 2">
            <a:extLst>
              <a:ext uri="{FF2B5EF4-FFF2-40B4-BE49-F238E27FC236}">
                <a16:creationId xmlns:a16="http://schemas.microsoft.com/office/drawing/2014/main" id="{9409E881-CC8F-E994-B0F0-584B9CA25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9367" y="5146106"/>
            <a:ext cx="2206471" cy="31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卸貨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水果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9" name="文字方塊 2">
            <a:extLst>
              <a:ext uri="{FF2B5EF4-FFF2-40B4-BE49-F238E27FC236}">
                <a16:creationId xmlns:a16="http://schemas.microsoft.com/office/drawing/2014/main" id="{7272F085-8ADB-DBA0-0C91-E5944BB9A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7040" y="5112002"/>
            <a:ext cx="1275603" cy="353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空車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文字方塊 2">
            <a:extLst>
              <a:ext uri="{FF2B5EF4-FFF2-40B4-BE49-F238E27FC236}">
                <a16:creationId xmlns:a16="http://schemas.microsoft.com/office/drawing/2014/main" id="{51D4128F-BDE6-A7FC-CDFE-7184FD793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923" y="5080629"/>
            <a:ext cx="2206471" cy="415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裝貨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水果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2">
            <a:extLst>
              <a:ext uri="{FF2B5EF4-FFF2-40B4-BE49-F238E27FC236}">
                <a16:creationId xmlns:a16="http://schemas.microsoft.com/office/drawing/2014/main" id="{145E0CF4-081F-1280-02DA-9A6C82FC6F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469" y="4175685"/>
            <a:ext cx="1396753" cy="694377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彰化縣</a:t>
            </a:r>
            <a:endParaRPr kumimoji="0" lang="en-US" altLang="zh-TW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彰化市</a:t>
            </a:r>
          </a:p>
        </p:txBody>
      </p:sp>
      <p:sp>
        <p:nvSpPr>
          <p:cNvPr id="109" name="文字方塊 108">
            <a:extLst>
              <a:ext uri="{FF2B5EF4-FFF2-40B4-BE49-F238E27FC236}">
                <a16:creationId xmlns:a16="http://schemas.microsoft.com/office/drawing/2014/main" id="{F48C936F-D0FE-77D6-D903-1DF3ABF3773A}"/>
              </a:ext>
            </a:extLst>
          </p:cNvPr>
          <p:cNvSpPr txBox="1"/>
          <p:nvPr/>
        </p:nvSpPr>
        <p:spPr>
          <a:xfrm>
            <a:off x="1829152" y="1749679"/>
            <a:ext cx="3039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次出車時貨重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=0</a:t>
            </a:r>
            <a:r>
              <a:rPr lang="zh-TW" altLang="en-US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lang="en-US" altLang="zh-TW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文字方塊 2">
            <a:extLst>
              <a:ext uri="{FF2B5EF4-FFF2-40B4-BE49-F238E27FC236}">
                <a16:creationId xmlns:a16="http://schemas.microsoft.com/office/drawing/2014/main" id="{43059DD2-572C-A0EA-614A-A05E7B387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879" y="1107629"/>
            <a:ext cx="5250888" cy="437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kumimoji="0" lang="zh-TW" altLang="en-US" sz="3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日行程如下</a:t>
            </a:r>
            <a:r>
              <a:rPr kumimoji="0" lang="en-US" altLang="zh-TW" sz="32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sz="3200" kern="1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箭號: 向右 5">
            <a:extLst>
              <a:ext uri="{FF2B5EF4-FFF2-40B4-BE49-F238E27FC236}">
                <a16:creationId xmlns:a16="http://schemas.microsoft.com/office/drawing/2014/main" id="{28018EBE-6682-FA07-7815-84FD16CFEEFA}"/>
              </a:ext>
            </a:extLst>
          </p:cNvPr>
          <p:cNvSpPr/>
          <p:nvPr/>
        </p:nvSpPr>
        <p:spPr>
          <a:xfrm>
            <a:off x="3217381" y="2623703"/>
            <a:ext cx="58681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箭號: 向右 6">
            <a:extLst>
              <a:ext uri="{FF2B5EF4-FFF2-40B4-BE49-F238E27FC236}">
                <a16:creationId xmlns:a16="http://schemas.microsoft.com/office/drawing/2014/main" id="{DD672F91-4840-4557-4DE8-ED6945F4A0D1}"/>
              </a:ext>
            </a:extLst>
          </p:cNvPr>
          <p:cNvSpPr/>
          <p:nvPr/>
        </p:nvSpPr>
        <p:spPr>
          <a:xfrm>
            <a:off x="5340185" y="2601746"/>
            <a:ext cx="58681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箭號: 向右 7">
            <a:extLst>
              <a:ext uri="{FF2B5EF4-FFF2-40B4-BE49-F238E27FC236}">
                <a16:creationId xmlns:a16="http://schemas.microsoft.com/office/drawing/2014/main" id="{DDC10D0C-D75F-EEBE-7E96-65A17B87638E}"/>
              </a:ext>
            </a:extLst>
          </p:cNvPr>
          <p:cNvSpPr/>
          <p:nvPr/>
        </p:nvSpPr>
        <p:spPr>
          <a:xfrm>
            <a:off x="7406518" y="2613302"/>
            <a:ext cx="58681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右 14">
            <a:extLst>
              <a:ext uri="{FF2B5EF4-FFF2-40B4-BE49-F238E27FC236}">
                <a16:creationId xmlns:a16="http://schemas.microsoft.com/office/drawing/2014/main" id="{4086F81E-8A46-1F4C-6003-9E6F5BF3B4FC}"/>
              </a:ext>
            </a:extLst>
          </p:cNvPr>
          <p:cNvSpPr/>
          <p:nvPr/>
        </p:nvSpPr>
        <p:spPr>
          <a:xfrm>
            <a:off x="9564652" y="2571953"/>
            <a:ext cx="586816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9578F4A1-A7B8-47A8-65C9-D093728CB83F}"/>
              </a:ext>
            </a:extLst>
          </p:cNvPr>
          <p:cNvSpPr/>
          <p:nvPr/>
        </p:nvSpPr>
        <p:spPr>
          <a:xfrm>
            <a:off x="5469988" y="4263490"/>
            <a:ext cx="586816" cy="484632"/>
          </a:xfrm>
          <a:prstGeom prst="rightArrow">
            <a:avLst/>
          </a:prstGeom>
          <a:solidFill>
            <a:srgbClr val="AD29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右 18">
            <a:extLst>
              <a:ext uri="{FF2B5EF4-FFF2-40B4-BE49-F238E27FC236}">
                <a16:creationId xmlns:a16="http://schemas.microsoft.com/office/drawing/2014/main" id="{168F6540-D0D0-D384-38C3-21AED8CB4DBD}"/>
              </a:ext>
            </a:extLst>
          </p:cNvPr>
          <p:cNvSpPr/>
          <p:nvPr/>
        </p:nvSpPr>
        <p:spPr>
          <a:xfrm>
            <a:off x="7476484" y="4263490"/>
            <a:ext cx="586816" cy="484632"/>
          </a:xfrm>
          <a:prstGeom prst="rightArrow">
            <a:avLst/>
          </a:prstGeom>
          <a:solidFill>
            <a:srgbClr val="AD29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箭號: 向右 20">
            <a:extLst>
              <a:ext uri="{FF2B5EF4-FFF2-40B4-BE49-F238E27FC236}">
                <a16:creationId xmlns:a16="http://schemas.microsoft.com/office/drawing/2014/main" id="{B88B3D08-3039-FF95-4B75-6285FF33D07D}"/>
              </a:ext>
            </a:extLst>
          </p:cNvPr>
          <p:cNvSpPr/>
          <p:nvPr/>
        </p:nvSpPr>
        <p:spPr>
          <a:xfrm>
            <a:off x="3209147" y="4222887"/>
            <a:ext cx="586816" cy="484632"/>
          </a:xfrm>
          <a:prstGeom prst="rightArrow">
            <a:avLst/>
          </a:prstGeom>
          <a:solidFill>
            <a:srgbClr val="AD29A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8931BF94-2844-7866-F7E7-4CD763CD2AE2}"/>
              </a:ext>
            </a:extLst>
          </p:cNvPr>
          <p:cNvSpPr txBox="1"/>
          <p:nvPr/>
        </p:nvSpPr>
        <p:spPr>
          <a:xfrm>
            <a:off x="2131739" y="5983069"/>
            <a:ext cx="8407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請問如何填寫</a:t>
            </a:r>
            <a:r>
              <a:rPr lang="en-US" altLang="zh-TW" sz="36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6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975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25C4BF6-6711-4DC1-87B9-C20A9909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3818" y="5761893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FBCDB2-7760-484E-BCAD-7093EB98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24711" y="5761893"/>
            <a:ext cx="410403" cy="228600"/>
          </a:xfrm>
        </p:spPr>
        <p:txBody>
          <a:bodyPr/>
          <a:lstStyle/>
          <a:p>
            <a:fld id="{9CD8D479-8942-46E8-A226-A4E01F7A105C}" type="slidenum">
              <a:rPr lang="en-US" altLang="zh-TW" smtClean="0"/>
              <a:pPr/>
              <a:t>24</a:t>
            </a:fld>
            <a:endParaRPr lang="zh-TW" altLang="en-US" dirty="0"/>
          </a:p>
        </p:txBody>
      </p:sp>
      <p:graphicFrame>
        <p:nvGraphicFramePr>
          <p:cNvPr id="96" name="表格 95">
            <a:extLst>
              <a:ext uri="{FF2B5EF4-FFF2-40B4-BE49-F238E27FC236}">
                <a16:creationId xmlns:a16="http://schemas.microsoft.com/office/drawing/2014/main" id="{E2CEBE71-1187-3EBF-DAAE-45E57688F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432102"/>
              </p:ext>
            </p:extLst>
          </p:nvPr>
        </p:nvGraphicFramePr>
        <p:xfrm>
          <a:off x="733036" y="1444828"/>
          <a:ext cx="10725927" cy="426263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450969">
                  <a:extLst>
                    <a:ext uri="{9D8B030D-6E8A-4147-A177-3AD203B41FA5}">
                      <a16:colId xmlns:a16="http://schemas.microsoft.com/office/drawing/2014/main" val="154905387"/>
                    </a:ext>
                  </a:extLst>
                </a:gridCol>
                <a:gridCol w="422163">
                  <a:extLst>
                    <a:ext uri="{9D8B030D-6E8A-4147-A177-3AD203B41FA5}">
                      <a16:colId xmlns:a16="http://schemas.microsoft.com/office/drawing/2014/main" val="1860777706"/>
                    </a:ext>
                  </a:extLst>
                </a:gridCol>
                <a:gridCol w="1683686">
                  <a:extLst>
                    <a:ext uri="{9D8B030D-6E8A-4147-A177-3AD203B41FA5}">
                      <a16:colId xmlns:a16="http://schemas.microsoft.com/office/drawing/2014/main" val="422492371"/>
                    </a:ext>
                  </a:extLst>
                </a:gridCol>
                <a:gridCol w="985379">
                  <a:extLst>
                    <a:ext uri="{9D8B030D-6E8A-4147-A177-3AD203B41FA5}">
                      <a16:colId xmlns:a16="http://schemas.microsoft.com/office/drawing/2014/main" val="1314452196"/>
                    </a:ext>
                  </a:extLst>
                </a:gridCol>
                <a:gridCol w="985379">
                  <a:extLst>
                    <a:ext uri="{9D8B030D-6E8A-4147-A177-3AD203B41FA5}">
                      <a16:colId xmlns:a16="http://schemas.microsoft.com/office/drawing/2014/main" val="1995263817"/>
                    </a:ext>
                  </a:extLst>
                </a:gridCol>
                <a:gridCol w="986373">
                  <a:extLst>
                    <a:ext uri="{9D8B030D-6E8A-4147-A177-3AD203B41FA5}">
                      <a16:colId xmlns:a16="http://schemas.microsoft.com/office/drawing/2014/main" val="1888409384"/>
                    </a:ext>
                  </a:extLst>
                </a:gridCol>
                <a:gridCol w="985379">
                  <a:extLst>
                    <a:ext uri="{9D8B030D-6E8A-4147-A177-3AD203B41FA5}">
                      <a16:colId xmlns:a16="http://schemas.microsoft.com/office/drawing/2014/main" val="1108616597"/>
                    </a:ext>
                  </a:extLst>
                </a:gridCol>
                <a:gridCol w="704268">
                  <a:extLst>
                    <a:ext uri="{9D8B030D-6E8A-4147-A177-3AD203B41FA5}">
                      <a16:colId xmlns:a16="http://schemas.microsoft.com/office/drawing/2014/main" val="3514514775"/>
                    </a:ext>
                  </a:extLst>
                </a:gridCol>
                <a:gridCol w="422163">
                  <a:extLst>
                    <a:ext uri="{9D8B030D-6E8A-4147-A177-3AD203B41FA5}">
                      <a16:colId xmlns:a16="http://schemas.microsoft.com/office/drawing/2014/main" val="1691924491"/>
                    </a:ext>
                  </a:extLst>
                </a:gridCol>
                <a:gridCol w="844327">
                  <a:extLst>
                    <a:ext uri="{9D8B030D-6E8A-4147-A177-3AD203B41FA5}">
                      <a16:colId xmlns:a16="http://schemas.microsoft.com/office/drawing/2014/main" val="3259810452"/>
                    </a:ext>
                  </a:extLst>
                </a:gridCol>
                <a:gridCol w="845319">
                  <a:extLst>
                    <a:ext uri="{9D8B030D-6E8A-4147-A177-3AD203B41FA5}">
                      <a16:colId xmlns:a16="http://schemas.microsoft.com/office/drawing/2014/main" val="836759799"/>
                    </a:ext>
                  </a:extLst>
                </a:gridCol>
                <a:gridCol w="566196">
                  <a:extLst>
                    <a:ext uri="{9D8B030D-6E8A-4147-A177-3AD203B41FA5}">
                      <a16:colId xmlns:a16="http://schemas.microsoft.com/office/drawing/2014/main" val="2661914186"/>
                    </a:ext>
                  </a:extLst>
                </a:gridCol>
                <a:gridCol w="422163">
                  <a:extLst>
                    <a:ext uri="{9D8B030D-6E8A-4147-A177-3AD203B41FA5}">
                      <a16:colId xmlns:a16="http://schemas.microsoft.com/office/drawing/2014/main" val="3925110425"/>
                    </a:ext>
                  </a:extLst>
                </a:gridCol>
                <a:gridCol w="422163">
                  <a:extLst>
                    <a:ext uri="{9D8B030D-6E8A-4147-A177-3AD203B41FA5}">
                      <a16:colId xmlns:a16="http://schemas.microsoft.com/office/drawing/2014/main" val="3095423323"/>
                    </a:ext>
                  </a:extLst>
                </a:gridCol>
              </a:tblGrid>
              <a:tr h="485286">
                <a:tc gridSpan="2">
                  <a:txBody>
                    <a:bodyPr/>
                    <a:lstStyle/>
                    <a:p>
                      <a:pPr marL="635" indent="-44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 期</a:t>
                      </a:r>
                    </a:p>
                  </a:txBody>
                  <a:tcPr marL="101022" marR="101022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裝卸商品名稱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起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（含空車起點）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（含空車訖點）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  <a:r>
                        <a:rPr lang="zh-TW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商品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總重量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貨櫃　個數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源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別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是否為低溫商品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308"/>
                  </a:ext>
                </a:extLst>
              </a:tr>
              <a:tr h="600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卸貨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251294"/>
                  </a:ext>
                </a:extLst>
              </a:tr>
              <a:tr h="541829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en-US" alt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070899"/>
                  </a:ext>
                </a:extLst>
              </a:tr>
              <a:tr h="54182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2938113"/>
                  </a:ext>
                </a:extLst>
              </a:tr>
              <a:tr h="50278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587613"/>
                  </a:ext>
                </a:extLst>
              </a:tr>
              <a:tr h="50278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04726849"/>
                  </a:ext>
                </a:extLst>
              </a:tr>
              <a:tr h="50278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71403070"/>
                  </a:ext>
                </a:extLst>
              </a:tr>
              <a:tr h="502789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</a:t>
                      </a:r>
                      <a:endParaRPr lang="zh-TW" altLang="en-US" sz="18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2095264"/>
                  </a:ext>
                </a:extLst>
              </a:tr>
            </a:tbl>
          </a:graphicData>
        </a:graphic>
      </p:graphicFrame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F3732C7C-A7D0-E68E-9038-2BF707E96F68}"/>
              </a:ext>
            </a:extLst>
          </p:cNvPr>
          <p:cNvSpPr txBox="1"/>
          <p:nvPr/>
        </p:nvSpPr>
        <p:spPr>
          <a:xfrm>
            <a:off x="838763" y="2720042"/>
            <a:ext cx="10042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                苗栗縣       公館鄉        彰化縣       彰化市  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65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                                  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4" name="文字方塊 103">
            <a:extLst>
              <a:ext uri="{FF2B5EF4-FFF2-40B4-BE49-F238E27FC236}">
                <a16:creationId xmlns:a16="http://schemas.microsoft.com/office/drawing/2014/main" id="{F5BB5A3A-53BA-EFEA-7CFD-CFD8C380F3C3}"/>
              </a:ext>
            </a:extLst>
          </p:cNvPr>
          <p:cNvSpPr txBox="1"/>
          <p:nvPr/>
        </p:nvSpPr>
        <p:spPr>
          <a:xfrm>
            <a:off x="827333" y="3271534"/>
            <a:ext cx="10275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                彰化縣        彰化市       雲林縣       斗六市  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     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2   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4    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文字方塊 104">
            <a:extLst>
              <a:ext uri="{FF2B5EF4-FFF2-40B4-BE49-F238E27FC236}">
                <a16:creationId xmlns:a16="http://schemas.microsoft.com/office/drawing/2014/main" id="{DF3631DB-BE48-97CE-0FEF-A0EDEC1DA92E}"/>
              </a:ext>
            </a:extLst>
          </p:cNvPr>
          <p:cNvSpPr txBox="1"/>
          <p:nvPr/>
        </p:nvSpPr>
        <p:spPr>
          <a:xfrm>
            <a:off x="827333" y="3791853"/>
            <a:ext cx="10159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空車                雲林縣        斗六市       苗栗縣       公館鄉 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116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                                            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6" name="文字方塊 105">
            <a:extLst>
              <a:ext uri="{FF2B5EF4-FFF2-40B4-BE49-F238E27FC236}">
                <a16:creationId xmlns:a16="http://schemas.microsoft.com/office/drawing/2014/main" id="{1D01A209-07E6-AFF3-C59D-C09BDDA50608}"/>
              </a:ext>
            </a:extLst>
          </p:cNvPr>
          <p:cNvSpPr txBox="1"/>
          <p:nvPr/>
        </p:nvSpPr>
        <p:spPr>
          <a:xfrm>
            <a:off x="838763" y="4268869"/>
            <a:ext cx="100421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                苗栗縣       公館鄉        彰化縣       彰化市  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65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                                   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EB81FC77-CAD1-E20F-8DB6-FCB2D8AA7964}"/>
              </a:ext>
            </a:extLst>
          </p:cNvPr>
          <p:cNvSpPr txBox="1"/>
          <p:nvPr/>
        </p:nvSpPr>
        <p:spPr>
          <a:xfrm>
            <a:off x="827333" y="4820361"/>
            <a:ext cx="10275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                彰化縣        彰化市       雲林縣       斗六市  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     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2  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02B9330B-9AC2-03AB-0A27-D7ED802262ED}"/>
              </a:ext>
            </a:extLst>
          </p:cNvPr>
          <p:cNvSpPr txBox="1"/>
          <p:nvPr/>
        </p:nvSpPr>
        <p:spPr>
          <a:xfrm>
            <a:off x="827333" y="5340680"/>
            <a:ext cx="101592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空車                雲林縣        斗六市       苗栗縣       公館鄉      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116    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                                            </a:t>
            </a:r>
            <a:endParaRPr lang="zh-TW" altLang="zh-TW" sz="16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" name="橢圓 117">
            <a:extLst>
              <a:ext uri="{FF2B5EF4-FFF2-40B4-BE49-F238E27FC236}">
                <a16:creationId xmlns:a16="http://schemas.microsoft.com/office/drawing/2014/main" id="{59BFEB2F-438F-B263-39C0-BF721E174909}"/>
              </a:ext>
            </a:extLst>
          </p:cNvPr>
          <p:cNvSpPr/>
          <p:nvPr/>
        </p:nvSpPr>
        <p:spPr>
          <a:xfrm>
            <a:off x="1649585" y="2662263"/>
            <a:ext cx="5612313" cy="470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9" name="橢圓 118">
            <a:extLst>
              <a:ext uri="{FF2B5EF4-FFF2-40B4-BE49-F238E27FC236}">
                <a16:creationId xmlns:a16="http://schemas.microsoft.com/office/drawing/2014/main" id="{A9196F3E-7664-7DCE-2F58-11470DF224F3}"/>
              </a:ext>
            </a:extLst>
          </p:cNvPr>
          <p:cNvSpPr/>
          <p:nvPr/>
        </p:nvSpPr>
        <p:spPr>
          <a:xfrm>
            <a:off x="1615461" y="4202741"/>
            <a:ext cx="5612313" cy="470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橢圓 119">
            <a:extLst>
              <a:ext uri="{FF2B5EF4-FFF2-40B4-BE49-F238E27FC236}">
                <a16:creationId xmlns:a16="http://schemas.microsoft.com/office/drawing/2014/main" id="{6C19D8CA-DA34-EF74-767F-B168FD47BDF4}"/>
              </a:ext>
            </a:extLst>
          </p:cNvPr>
          <p:cNvSpPr/>
          <p:nvPr/>
        </p:nvSpPr>
        <p:spPr>
          <a:xfrm>
            <a:off x="10599458" y="2662263"/>
            <a:ext cx="421266" cy="470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1" name="橢圓 120">
            <a:extLst>
              <a:ext uri="{FF2B5EF4-FFF2-40B4-BE49-F238E27FC236}">
                <a16:creationId xmlns:a16="http://schemas.microsoft.com/office/drawing/2014/main" id="{BA213842-524F-61F9-D1ED-84A24E60263C}"/>
              </a:ext>
            </a:extLst>
          </p:cNvPr>
          <p:cNvSpPr/>
          <p:nvPr/>
        </p:nvSpPr>
        <p:spPr>
          <a:xfrm>
            <a:off x="10609648" y="4197379"/>
            <a:ext cx="421266" cy="47081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動作按鈕: 返回 5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EBC08412-8B28-08BF-3816-5C319B29B8A4}"/>
              </a:ext>
            </a:extLst>
          </p:cNvPr>
          <p:cNvSpPr/>
          <p:nvPr/>
        </p:nvSpPr>
        <p:spPr>
          <a:xfrm>
            <a:off x="-59043" y="6228305"/>
            <a:ext cx="716940" cy="636871"/>
          </a:xfrm>
          <a:prstGeom prst="actionButtonRetur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FC85B01C-83E7-57D8-9C81-5362D1073FC4}"/>
              </a:ext>
            </a:extLst>
          </p:cNvPr>
          <p:cNvSpPr txBox="1"/>
          <p:nvPr/>
        </p:nvSpPr>
        <p:spPr>
          <a:xfrm>
            <a:off x="-30568" y="42183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填表範例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基本範例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寫法一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349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/>
      <p:bldP spid="105" grpId="0"/>
      <p:bldP spid="106" grpId="0"/>
      <p:bldP spid="107" grpId="0"/>
      <p:bldP spid="108" grpId="0"/>
      <p:bldP spid="118" grpId="0" animBg="1"/>
      <p:bldP spid="119" grpId="0" animBg="1"/>
      <p:bldP spid="120" grpId="0" animBg="1"/>
      <p:bldP spid="1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25C4BF6-6711-4DC1-87B9-C20A9909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FBCDB2-7760-484E-BCAD-7093EB98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25</a:t>
            </a:fld>
            <a:endParaRPr lang="zh-TW" altLang="en-US" dirty="0"/>
          </a:p>
        </p:txBody>
      </p:sp>
      <p:sp>
        <p:nvSpPr>
          <p:cNvPr id="5" name="文字方塊 2">
            <a:extLst>
              <a:ext uri="{FF2B5EF4-FFF2-40B4-BE49-F238E27FC236}">
                <a16:creationId xmlns:a16="http://schemas.microsoft.com/office/drawing/2014/main" id="{FE418211-EE2B-40C9-BACC-6CADE633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873" y="3990273"/>
            <a:ext cx="857535" cy="3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空車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2">
            <a:extLst>
              <a:ext uri="{FF2B5EF4-FFF2-40B4-BE49-F238E27FC236}">
                <a16:creationId xmlns:a16="http://schemas.microsoft.com/office/drawing/2014/main" id="{BB5CDEE4-DADE-4F0F-BC60-5FA7CE14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861" y="2295793"/>
            <a:ext cx="2136525" cy="2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裝貨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水果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66C203C6-0198-47C6-992B-4131D6AD5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903" y="3166560"/>
            <a:ext cx="2213325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卸貨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水果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2">
            <a:extLst>
              <a:ext uri="{FF2B5EF4-FFF2-40B4-BE49-F238E27FC236}">
                <a16:creationId xmlns:a16="http://schemas.microsoft.com/office/drawing/2014/main" id="{061738E4-8B17-427A-8FDA-1C7C3DD5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2695304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雲林斗六市</a:t>
            </a: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8DFB555C-C4FF-493D-B243-D7AD673F7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8" y="1883158"/>
            <a:ext cx="1346961" cy="418424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苗栗公館鄉</a:t>
            </a: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F839951B-23A9-4F78-934C-E8FE22C5B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1879733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彰化彰化市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6BF16D0-9237-40C9-953A-FEC93C046C89}"/>
              </a:ext>
            </a:extLst>
          </p:cNvPr>
          <p:cNvCxnSpPr/>
          <p:nvPr/>
        </p:nvCxnSpPr>
        <p:spPr>
          <a:xfrm>
            <a:off x="2222410" y="2088533"/>
            <a:ext cx="407577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E507DA8-FE1D-4208-9CE2-EFFDFDA0C671}"/>
              </a:ext>
            </a:extLst>
          </p:cNvPr>
          <p:cNvCxnSpPr>
            <a:cxnSpLocks/>
          </p:cNvCxnSpPr>
          <p:nvPr/>
        </p:nvCxnSpPr>
        <p:spPr>
          <a:xfrm flipH="1">
            <a:off x="1956391" y="2193593"/>
            <a:ext cx="671697" cy="44255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sp>
        <p:nvSpPr>
          <p:cNvPr id="16" name="文字方塊 2">
            <a:extLst>
              <a:ext uri="{FF2B5EF4-FFF2-40B4-BE49-F238E27FC236}">
                <a16:creationId xmlns:a16="http://schemas.microsoft.com/office/drawing/2014/main" id="{E80EE764-3DAC-4EEE-9CA2-70A92A4DC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8" y="2695304"/>
            <a:ext cx="1346400" cy="41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彰化彰化市</a:t>
            </a: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7E0C7F1-1639-4255-B553-C6424945F9E6}"/>
              </a:ext>
            </a:extLst>
          </p:cNvPr>
          <p:cNvCxnSpPr/>
          <p:nvPr/>
        </p:nvCxnSpPr>
        <p:spPr>
          <a:xfrm>
            <a:off x="2222410" y="2902426"/>
            <a:ext cx="407998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6D3021B-EE38-4C11-9028-E90E8F8A4496}"/>
              </a:ext>
            </a:extLst>
          </p:cNvPr>
          <p:cNvCxnSpPr>
            <a:cxnSpLocks/>
          </p:cNvCxnSpPr>
          <p:nvPr/>
        </p:nvCxnSpPr>
        <p:spPr>
          <a:xfrm flipH="1">
            <a:off x="1956391" y="3029867"/>
            <a:ext cx="639676" cy="50469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sp>
        <p:nvSpPr>
          <p:cNvPr id="19" name="文字方塊 2">
            <a:extLst>
              <a:ext uri="{FF2B5EF4-FFF2-40B4-BE49-F238E27FC236}">
                <a16:creationId xmlns:a16="http://schemas.microsoft.com/office/drawing/2014/main" id="{9FB225A8-CD28-47BE-9C49-04BDA721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3" y="2678046"/>
            <a:ext cx="327607" cy="44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2">
            <a:extLst>
              <a:ext uri="{FF2B5EF4-FFF2-40B4-BE49-F238E27FC236}">
                <a16:creationId xmlns:a16="http://schemas.microsoft.com/office/drawing/2014/main" id="{37D9B424-3095-4A6A-8438-68184B120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3" y="3615499"/>
            <a:ext cx="347070" cy="38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">
            <a:extLst>
              <a:ext uri="{FF2B5EF4-FFF2-40B4-BE49-F238E27FC236}">
                <a16:creationId xmlns:a16="http://schemas.microsoft.com/office/drawing/2014/main" id="{39D5489C-0419-4E91-B839-CEBC8CBD4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3" y="1911603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">
            <a:extLst>
              <a:ext uri="{FF2B5EF4-FFF2-40B4-BE49-F238E27FC236}">
                <a16:creationId xmlns:a16="http://schemas.microsoft.com/office/drawing/2014/main" id="{F8A1F3BB-79A1-4F67-A496-04FEF3F8D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306" y="1512249"/>
            <a:ext cx="3237527" cy="41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sp>
        <p:nvSpPr>
          <p:cNvPr id="24" name="文字方塊 2">
            <a:extLst>
              <a:ext uri="{FF2B5EF4-FFF2-40B4-BE49-F238E27FC236}">
                <a16:creationId xmlns:a16="http://schemas.microsoft.com/office/drawing/2014/main" id="{7C80EF2B-7182-4BA4-BBC0-52D129E5B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9" y="3608648"/>
            <a:ext cx="1346400" cy="41759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雲林斗六市</a:t>
            </a:r>
          </a:p>
        </p:txBody>
      </p:sp>
      <p:sp>
        <p:nvSpPr>
          <p:cNvPr id="25" name="文字方塊 2">
            <a:extLst>
              <a:ext uri="{FF2B5EF4-FFF2-40B4-BE49-F238E27FC236}">
                <a16:creationId xmlns:a16="http://schemas.microsoft.com/office/drawing/2014/main" id="{136CEFB4-9ACA-4DB1-8CDF-49DFC622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3600920"/>
            <a:ext cx="1346400" cy="417599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苗栗公館鄉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AAE136F8-6785-4F65-A3FA-EFC0A6B894B7}"/>
              </a:ext>
            </a:extLst>
          </p:cNvPr>
          <p:cNvCxnSpPr/>
          <p:nvPr/>
        </p:nvCxnSpPr>
        <p:spPr>
          <a:xfrm>
            <a:off x="2222410" y="3837046"/>
            <a:ext cx="407596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9" name="文字方塊 2">
            <a:extLst>
              <a:ext uri="{FF2B5EF4-FFF2-40B4-BE49-F238E27FC236}">
                <a16:creationId xmlns:a16="http://schemas.microsoft.com/office/drawing/2014/main" id="{3B54E7B7-BAF7-42DC-AD16-34D7228D1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9" y="4995740"/>
            <a:ext cx="1348664" cy="44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sp>
        <p:nvSpPr>
          <p:cNvPr id="30" name="文字方塊 2">
            <a:extLst>
              <a:ext uri="{FF2B5EF4-FFF2-40B4-BE49-F238E27FC236}">
                <a16:creationId xmlns:a16="http://schemas.microsoft.com/office/drawing/2014/main" id="{A7BBC7F4-CF3B-44EA-87F0-C40E9D63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198" y="5529139"/>
            <a:ext cx="1346400" cy="41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rot="0" vert="horz" wrap="square" lIns="0" tIns="0" rIns="0" bIns="0" anchor="ctr" anchorCtr="0">
            <a:noAutofit/>
          </a:bodyPr>
          <a:lstStyle/>
          <a:p>
            <a:pPr marL="381000" indent="-381000" algn="ctr">
              <a:spcBef>
                <a:spcPts val="120"/>
              </a:spcBef>
              <a:spcAft>
                <a:spcPts val="0"/>
              </a:spcAft>
            </a:pPr>
            <a:r>
              <a:rPr lang="zh-TW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</a:rPr>
              <a:t>苗栗公館鄉</a:t>
            </a:r>
            <a:endParaRPr lang="zh-TW" sz="20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5573138C-A005-47CF-AC19-5C02F80A73E5}"/>
              </a:ext>
            </a:extLst>
          </p:cNvPr>
          <p:cNvCxnSpPr/>
          <p:nvPr/>
        </p:nvCxnSpPr>
        <p:spPr>
          <a:xfrm>
            <a:off x="2177171" y="5737939"/>
            <a:ext cx="40767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2" name="文字方塊 2">
            <a:extLst>
              <a:ext uri="{FF2B5EF4-FFF2-40B4-BE49-F238E27FC236}">
                <a16:creationId xmlns:a16="http://schemas.microsoft.com/office/drawing/2014/main" id="{7C4CDEDC-AE2D-47DB-BA8D-52FA93984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5148" y="5920123"/>
            <a:ext cx="255813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sz="2000" kern="1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裝貨</a:t>
            </a: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蔬菜</a:t>
            </a: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0.2</a:t>
            </a:r>
            <a:r>
              <a:rPr 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2">
            <a:extLst>
              <a:ext uri="{FF2B5EF4-FFF2-40B4-BE49-F238E27FC236}">
                <a16:creationId xmlns:a16="http://schemas.microsoft.com/office/drawing/2014/main" id="{D1BD6F5A-EC52-49E6-8890-262465A6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5529139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indent="-381000" algn="ctr">
              <a:spcBef>
                <a:spcPts val="120"/>
              </a:spcBef>
              <a:spcAft>
                <a:spcPts val="0"/>
              </a:spcAft>
            </a:pPr>
            <a:r>
              <a:rPr lang="zh-TW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</a:rPr>
              <a:t>苗栗</a:t>
            </a:r>
            <a:r>
              <a:rPr lang="zh-TW" altLang="en-US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</a:rPr>
              <a:t>苗栗市</a:t>
            </a:r>
            <a:endParaRPr lang="zh-TW" sz="20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DDEA979D-05E4-49E4-A19A-717401E965AE}"/>
              </a:ext>
            </a:extLst>
          </p:cNvPr>
          <p:cNvGraphicFramePr>
            <a:graphicFrameLocks noGrp="1"/>
          </p:cNvGraphicFramePr>
          <p:nvPr/>
        </p:nvGraphicFramePr>
        <p:xfrm>
          <a:off x="4310571" y="1656715"/>
          <a:ext cx="7576646" cy="386635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8558">
                  <a:extLst>
                    <a:ext uri="{9D8B030D-6E8A-4147-A177-3AD203B41FA5}">
                      <a16:colId xmlns:a16="http://schemas.microsoft.com/office/drawing/2014/main" val="154905387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1860777706"/>
                    </a:ext>
                  </a:extLst>
                </a:gridCol>
                <a:gridCol w="1189333">
                  <a:extLst>
                    <a:ext uri="{9D8B030D-6E8A-4147-A177-3AD203B41FA5}">
                      <a16:colId xmlns:a16="http://schemas.microsoft.com/office/drawing/2014/main" val="422492371"/>
                    </a:ext>
                  </a:extLst>
                </a:gridCol>
                <a:gridCol w="696058">
                  <a:extLst>
                    <a:ext uri="{9D8B030D-6E8A-4147-A177-3AD203B41FA5}">
                      <a16:colId xmlns:a16="http://schemas.microsoft.com/office/drawing/2014/main" val="1314452196"/>
                    </a:ext>
                  </a:extLst>
                </a:gridCol>
                <a:gridCol w="696058">
                  <a:extLst>
                    <a:ext uri="{9D8B030D-6E8A-4147-A177-3AD203B41FA5}">
                      <a16:colId xmlns:a16="http://schemas.microsoft.com/office/drawing/2014/main" val="1995263817"/>
                    </a:ext>
                  </a:extLst>
                </a:gridCol>
                <a:gridCol w="696760">
                  <a:extLst>
                    <a:ext uri="{9D8B030D-6E8A-4147-A177-3AD203B41FA5}">
                      <a16:colId xmlns:a16="http://schemas.microsoft.com/office/drawing/2014/main" val="1888409384"/>
                    </a:ext>
                  </a:extLst>
                </a:gridCol>
                <a:gridCol w="696058">
                  <a:extLst>
                    <a:ext uri="{9D8B030D-6E8A-4147-A177-3AD203B41FA5}">
                      <a16:colId xmlns:a16="http://schemas.microsoft.com/office/drawing/2014/main" val="1108616597"/>
                    </a:ext>
                  </a:extLst>
                </a:gridCol>
                <a:gridCol w="497485">
                  <a:extLst>
                    <a:ext uri="{9D8B030D-6E8A-4147-A177-3AD203B41FA5}">
                      <a16:colId xmlns:a16="http://schemas.microsoft.com/office/drawing/2014/main" val="3514514775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1691924491"/>
                    </a:ext>
                  </a:extLst>
                </a:gridCol>
                <a:gridCol w="596421">
                  <a:extLst>
                    <a:ext uri="{9D8B030D-6E8A-4147-A177-3AD203B41FA5}">
                      <a16:colId xmlns:a16="http://schemas.microsoft.com/office/drawing/2014/main" val="3259810452"/>
                    </a:ext>
                  </a:extLst>
                </a:gridCol>
                <a:gridCol w="597122">
                  <a:extLst>
                    <a:ext uri="{9D8B030D-6E8A-4147-A177-3AD203B41FA5}">
                      <a16:colId xmlns:a16="http://schemas.microsoft.com/office/drawing/2014/main" val="836759799"/>
                    </a:ext>
                  </a:extLst>
                </a:gridCol>
                <a:gridCol w="399953">
                  <a:extLst>
                    <a:ext uri="{9D8B030D-6E8A-4147-A177-3AD203B41FA5}">
                      <a16:colId xmlns:a16="http://schemas.microsoft.com/office/drawing/2014/main" val="2661914186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3925110425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3095423323"/>
                    </a:ext>
                  </a:extLst>
                </a:gridCol>
              </a:tblGrid>
              <a:tr h="401983">
                <a:tc gridSpan="2">
                  <a:txBody>
                    <a:bodyPr/>
                    <a:lstStyle/>
                    <a:p>
                      <a:pPr marL="635" indent="-44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 期</a:t>
                      </a:r>
                    </a:p>
                  </a:txBody>
                  <a:tcPr marL="101022" marR="101022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裝卸商品名稱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起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（含空車起點）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（含空車訖點）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  <a:r>
                        <a:rPr lang="zh-TW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商品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總重量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貨櫃　個數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源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別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是否為低溫商品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308"/>
                  </a:ext>
                </a:extLst>
              </a:tr>
              <a:tr h="8593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卸貨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251294"/>
                  </a:ext>
                </a:extLst>
              </a:tr>
              <a:tr h="775905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070899"/>
                  </a:ext>
                </a:extLst>
              </a:tr>
              <a:tr h="775905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293811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587613"/>
                  </a:ext>
                </a:extLst>
              </a:tr>
            </a:tbl>
          </a:graphicData>
        </a:graphic>
      </p:graphicFrame>
      <p:sp>
        <p:nvSpPr>
          <p:cNvPr id="78" name="文字方塊 77">
            <a:extLst>
              <a:ext uri="{FF2B5EF4-FFF2-40B4-BE49-F238E27FC236}">
                <a16:creationId xmlns:a16="http://schemas.microsoft.com/office/drawing/2014/main" id="{4E5F4CF1-0B31-4660-9A01-440BF98063BB}"/>
              </a:ext>
            </a:extLst>
          </p:cNvPr>
          <p:cNvSpPr txBox="1"/>
          <p:nvPr/>
        </p:nvSpPr>
        <p:spPr>
          <a:xfrm>
            <a:off x="4310148" y="3490775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           苗栗縣    公館鄉    彰化縣   彰化市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65     2        4  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95FE1851-76BF-4336-BD14-3BED84830F39}"/>
              </a:ext>
            </a:extLst>
          </p:cNvPr>
          <p:cNvSpPr txBox="1"/>
          <p:nvPr/>
        </p:nvSpPr>
        <p:spPr>
          <a:xfrm>
            <a:off x="4310148" y="4240691"/>
            <a:ext cx="7718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水果           彰化縣    彰化市    雲林縣   斗六市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50     2                     4                 4  </a:t>
            </a:r>
            <a:r>
              <a:rPr lang="en-US" altLang="zh-TW" sz="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0973C8CD-8330-4ABF-9F3A-349E9ACE029E}"/>
              </a:ext>
            </a:extLst>
          </p:cNvPr>
          <p:cNvSpPr txBox="1"/>
          <p:nvPr/>
        </p:nvSpPr>
        <p:spPr>
          <a:xfrm>
            <a:off x="4310147" y="4998153"/>
            <a:ext cx="7718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空車           雲林縣    斗六市    苗栗縣   公館鄉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116    2                                        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81" name="表格 80">
            <a:extLst>
              <a:ext uri="{FF2B5EF4-FFF2-40B4-BE49-F238E27FC236}">
                <a16:creationId xmlns:a16="http://schemas.microsoft.com/office/drawing/2014/main" id="{9DE1BEB7-5952-4BC0-9F49-0CF1BBEC023D}"/>
              </a:ext>
            </a:extLst>
          </p:cNvPr>
          <p:cNvGraphicFramePr>
            <a:graphicFrameLocks noGrp="1"/>
          </p:cNvGraphicFramePr>
          <p:nvPr/>
        </p:nvGraphicFramePr>
        <p:xfrm>
          <a:off x="4310571" y="5520583"/>
          <a:ext cx="7576649" cy="77590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8382">
                  <a:extLst>
                    <a:ext uri="{9D8B030D-6E8A-4147-A177-3AD203B41FA5}">
                      <a16:colId xmlns:a16="http://schemas.microsoft.com/office/drawing/2014/main" val="2403590542"/>
                    </a:ext>
                  </a:extLst>
                </a:gridCol>
                <a:gridCol w="298045">
                  <a:extLst>
                    <a:ext uri="{9D8B030D-6E8A-4147-A177-3AD203B41FA5}">
                      <a16:colId xmlns:a16="http://schemas.microsoft.com/office/drawing/2014/main" val="2633648688"/>
                    </a:ext>
                  </a:extLst>
                </a:gridCol>
                <a:gridCol w="1189800">
                  <a:extLst>
                    <a:ext uri="{9D8B030D-6E8A-4147-A177-3AD203B41FA5}">
                      <a16:colId xmlns:a16="http://schemas.microsoft.com/office/drawing/2014/main" val="439408748"/>
                    </a:ext>
                  </a:extLst>
                </a:gridCol>
                <a:gridCol w="695105">
                  <a:extLst>
                    <a:ext uri="{9D8B030D-6E8A-4147-A177-3AD203B41FA5}">
                      <a16:colId xmlns:a16="http://schemas.microsoft.com/office/drawing/2014/main" val="1071137448"/>
                    </a:ext>
                  </a:extLst>
                </a:gridCol>
                <a:gridCol w="695106">
                  <a:extLst>
                    <a:ext uri="{9D8B030D-6E8A-4147-A177-3AD203B41FA5}">
                      <a16:colId xmlns:a16="http://schemas.microsoft.com/office/drawing/2014/main" val="2924512867"/>
                    </a:ext>
                  </a:extLst>
                </a:gridCol>
                <a:gridCol w="695105">
                  <a:extLst>
                    <a:ext uri="{9D8B030D-6E8A-4147-A177-3AD203B41FA5}">
                      <a16:colId xmlns:a16="http://schemas.microsoft.com/office/drawing/2014/main" val="2234300483"/>
                    </a:ext>
                  </a:extLst>
                </a:gridCol>
                <a:gridCol w="695105">
                  <a:extLst>
                    <a:ext uri="{9D8B030D-6E8A-4147-A177-3AD203B41FA5}">
                      <a16:colId xmlns:a16="http://schemas.microsoft.com/office/drawing/2014/main" val="1111759919"/>
                    </a:ext>
                  </a:extLst>
                </a:gridCol>
                <a:gridCol w="500476">
                  <a:extLst>
                    <a:ext uri="{9D8B030D-6E8A-4147-A177-3AD203B41FA5}">
                      <a16:colId xmlns:a16="http://schemas.microsoft.com/office/drawing/2014/main" val="2085804731"/>
                    </a:ext>
                  </a:extLst>
                </a:gridCol>
                <a:gridCol w="296579">
                  <a:extLst>
                    <a:ext uri="{9D8B030D-6E8A-4147-A177-3AD203B41FA5}">
                      <a16:colId xmlns:a16="http://schemas.microsoft.com/office/drawing/2014/main" val="3464836065"/>
                    </a:ext>
                  </a:extLst>
                </a:gridCol>
                <a:gridCol w="602424">
                  <a:extLst>
                    <a:ext uri="{9D8B030D-6E8A-4147-A177-3AD203B41FA5}">
                      <a16:colId xmlns:a16="http://schemas.microsoft.com/office/drawing/2014/main" val="420562606"/>
                    </a:ext>
                  </a:extLst>
                </a:gridCol>
                <a:gridCol w="593156">
                  <a:extLst>
                    <a:ext uri="{9D8B030D-6E8A-4147-A177-3AD203B41FA5}">
                      <a16:colId xmlns:a16="http://schemas.microsoft.com/office/drawing/2014/main" val="4025422786"/>
                    </a:ext>
                  </a:extLst>
                </a:gridCol>
                <a:gridCol w="407795">
                  <a:extLst>
                    <a:ext uri="{9D8B030D-6E8A-4147-A177-3AD203B41FA5}">
                      <a16:colId xmlns:a16="http://schemas.microsoft.com/office/drawing/2014/main" val="3064506553"/>
                    </a:ext>
                  </a:extLst>
                </a:gridCol>
                <a:gridCol w="296579">
                  <a:extLst>
                    <a:ext uri="{9D8B030D-6E8A-4147-A177-3AD203B41FA5}">
                      <a16:colId xmlns:a16="http://schemas.microsoft.com/office/drawing/2014/main" val="589371170"/>
                    </a:ext>
                  </a:extLst>
                </a:gridCol>
                <a:gridCol w="292992">
                  <a:extLst>
                    <a:ext uri="{9D8B030D-6E8A-4147-A177-3AD203B41FA5}">
                      <a16:colId xmlns:a16="http://schemas.microsoft.com/office/drawing/2014/main" val="3547028474"/>
                    </a:ext>
                  </a:extLst>
                </a:gridCol>
              </a:tblGrid>
              <a:tr h="775905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蔬菜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苗栗縣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公館鄉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苗栗縣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苗栗市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endParaRPr lang="zh-TW" sz="120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altLang="zh-TW" sz="12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0.2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200" kern="10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9292454"/>
                  </a:ext>
                </a:extLst>
              </a:tr>
            </a:tbl>
          </a:graphicData>
        </a:graphic>
      </p:graphicFrame>
      <p:sp>
        <p:nvSpPr>
          <p:cNvPr id="4" name="文字方塊 2">
            <a:extLst>
              <a:ext uri="{FF2B5EF4-FFF2-40B4-BE49-F238E27FC236}">
                <a16:creationId xmlns:a16="http://schemas.microsoft.com/office/drawing/2014/main" id="{DF3B82A6-CAF2-FBE3-DA90-43AD1F9C9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533" y="4660975"/>
            <a:ext cx="2136525" cy="29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17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日未出車</a:t>
            </a:r>
          </a:p>
        </p:txBody>
      </p:sp>
      <p:sp>
        <p:nvSpPr>
          <p:cNvPr id="6" name="文字方塊 2">
            <a:extLst>
              <a:ext uri="{FF2B5EF4-FFF2-40B4-BE49-F238E27FC236}">
                <a16:creationId xmlns:a16="http://schemas.microsoft.com/office/drawing/2014/main" id="{2525875D-4EEC-1EDB-8F45-32AFD0DF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127" y="4145247"/>
            <a:ext cx="2136525" cy="29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(2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趟相同行程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30E5C0A-6C3A-AECB-58AB-553F157BD57D}"/>
              </a:ext>
            </a:extLst>
          </p:cNvPr>
          <p:cNvSpPr/>
          <p:nvPr/>
        </p:nvSpPr>
        <p:spPr>
          <a:xfrm>
            <a:off x="4344087" y="3307464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6E242C5-4015-50AF-0CDB-D6AB7A4980BF}"/>
              </a:ext>
            </a:extLst>
          </p:cNvPr>
          <p:cNvSpPr/>
          <p:nvPr/>
        </p:nvSpPr>
        <p:spPr>
          <a:xfrm>
            <a:off x="4344087" y="4094966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0CA18A9-7B6D-F0D0-BBFB-9A123810385A}"/>
              </a:ext>
            </a:extLst>
          </p:cNvPr>
          <p:cNvSpPr/>
          <p:nvPr/>
        </p:nvSpPr>
        <p:spPr>
          <a:xfrm>
            <a:off x="4344087" y="4842311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50278CC-D599-FAD7-6228-081D94E53DB5}"/>
              </a:ext>
            </a:extLst>
          </p:cNvPr>
          <p:cNvSpPr/>
          <p:nvPr/>
        </p:nvSpPr>
        <p:spPr>
          <a:xfrm>
            <a:off x="4344087" y="5590572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">
            <a:extLst>
              <a:ext uri="{FF2B5EF4-FFF2-40B4-BE49-F238E27FC236}">
                <a16:creationId xmlns:a16="http://schemas.microsoft.com/office/drawing/2014/main" id="{D8804AFE-C337-7BA3-A1DC-DBF3140A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403" y="5558300"/>
            <a:ext cx="347070" cy="38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2">
            <a:extLst>
              <a:ext uri="{FF2B5EF4-FFF2-40B4-BE49-F238E27FC236}">
                <a16:creationId xmlns:a16="http://schemas.microsoft.com/office/drawing/2014/main" id="{30E1F4FB-C0EF-0C27-710A-31C5C09A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0956" y="3443232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2">
            <a:extLst>
              <a:ext uri="{FF2B5EF4-FFF2-40B4-BE49-F238E27FC236}">
                <a16:creationId xmlns:a16="http://schemas.microsoft.com/office/drawing/2014/main" id="{41E24F7B-BE29-D397-3FAE-80E01C6B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217" y="4191652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2">
            <a:extLst>
              <a:ext uri="{FF2B5EF4-FFF2-40B4-BE49-F238E27FC236}">
                <a16:creationId xmlns:a16="http://schemas.microsoft.com/office/drawing/2014/main" id="{AAF2D24F-75CD-74D9-2F4E-4ED792B41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1318" y="4966138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2">
            <a:extLst>
              <a:ext uri="{FF2B5EF4-FFF2-40B4-BE49-F238E27FC236}">
                <a16:creationId xmlns:a16="http://schemas.microsoft.com/office/drawing/2014/main" id="{ACCF55E4-A5FB-BA73-0EBF-460D22D4E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0733" y="5734415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BA81F5FB-1DA8-AA47-D5EB-7314C22BD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67" y="674067"/>
            <a:ext cx="3237527" cy="581543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87D36AEA-EB43-8311-B353-B0D56D6FE6A4}"/>
              </a:ext>
            </a:extLst>
          </p:cNvPr>
          <p:cNvSpPr txBox="1"/>
          <p:nvPr/>
        </p:nvSpPr>
        <p:spPr>
          <a:xfrm>
            <a:off x="-30568" y="42183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填表範例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車次合併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寫法二</a:t>
            </a:r>
            <a:r>
              <a:rPr lang="en-US" altLang="zh-TW" sz="4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A159C51-1FD9-4B99-BBF1-753C988688F9}"/>
              </a:ext>
            </a:extLst>
          </p:cNvPr>
          <p:cNvSpPr txBox="1"/>
          <p:nvPr/>
        </p:nvSpPr>
        <p:spPr>
          <a:xfrm>
            <a:off x="4361228" y="1178684"/>
            <a:ext cx="6189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次出車時貨重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=0</a:t>
            </a:r>
            <a:r>
              <a:rPr lang="zh-TW" altLang="en-US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  非低溫商品  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國產內銷貨</a:t>
            </a:r>
          </a:p>
        </p:txBody>
      </p:sp>
    </p:spTree>
    <p:extLst>
      <p:ext uri="{BB962C8B-B14F-4D97-AF65-F5344CB8AC3E}">
        <p14:creationId xmlns:p14="http://schemas.microsoft.com/office/powerpoint/2010/main" val="392305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 animBg="1"/>
      <p:bldP spid="32" grpId="0"/>
      <p:bldP spid="33" grpId="0" animBg="1"/>
      <p:bldP spid="78" grpId="0"/>
      <p:bldP spid="79" grpId="0"/>
      <p:bldP spid="80" grpId="0"/>
      <p:bldP spid="4" grpId="0"/>
      <p:bldP spid="7" grpId="0" animBg="1"/>
      <p:bldP spid="8" grpId="0" animBg="1"/>
      <p:bldP spid="23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25C4BF6-6711-4DC1-87B9-C20A9909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FBCDB2-7760-484E-BCAD-7093EB98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26</a:t>
            </a:fld>
            <a:endParaRPr lang="zh-TW" altLang="en-US" dirty="0"/>
          </a:p>
        </p:txBody>
      </p:sp>
      <p:sp>
        <p:nvSpPr>
          <p:cNvPr id="9" name="文字方塊 2">
            <a:extLst>
              <a:ext uri="{FF2B5EF4-FFF2-40B4-BE49-F238E27FC236}">
                <a16:creationId xmlns:a16="http://schemas.microsoft.com/office/drawing/2014/main" id="{BB5CDEE4-DADE-4F0F-BC60-5FA7CE14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017" y="2295792"/>
            <a:ext cx="2709370" cy="155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裝貨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酒精飲料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     </a:t>
            </a:r>
            <a:endParaRPr kumimoji="0" lang="en-US" altLang="zh-TW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蔬菜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其他食品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0.2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kumimoji="0" lang="en-US" altLang="zh-TW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米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0.05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kumimoji="0" lang="en-US" altLang="zh-TW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水果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0.05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8DFB555C-C4FF-493D-B243-D7AD673F7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8" y="1883158"/>
            <a:ext cx="1346961" cy="418424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苗栗南庄鄉</a:t>
            </a: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F839951B-23A9-4F78-934C-E8FE22C5B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1879733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苗栗後龍鎮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6BF16D0-9237-40C9-953A-FEC93C046C89}"/>
              </a:ext>
            </a:extLst>
          </p:cNvPr>
          <p:cNvCxnSpPr/>
          <p:nvPr/>
        </p:nvCxnSpPr>
        <p:spPr>
          <a:xfrm>
            <a:off x="2222410" y="2088533"/>
            <a:ext cx="407577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E507DA8-FE1D-4208-9CE2-EFFDFDA0C671}"/>
              </a:ext>
            </a:extLst>
          </p:cNvPr>
          <p:cNvCxnSpPr>
            <a:cxnSpLocks/>
          </p:cNvCxnSpPr>
          <p:nvPr/>
        </p:nvCxnSpPr>
        <p:spPr>
          <a:xfrm flipH="1">
            <a:off x="1648329" y="2303019"/>
            <a:ext cx="968516" cy="119762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7E0C7F1-1639-4255-B553-C6424945F9E6}"/>
              </a:ext>
            </a:extLst>
          </p:cNvPr>
          <p:cNvCxnSpPr/>
          <p:nvPr/>
        </p:nvCxnSpPr>
        <p:spPr>
          <a:xfrm>
            <a:off x="2270436" y="4091979"/>
            <a:ext cx="407998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19" name="文字方塊 2">
            <a:extLst>
              <a:ext uri="{FF2B5EF4-FFF2-40B4-BE49-F238E27FC236}">
                <a16:creationId xmlns:a16="http://schemas.microsoft.com/office/drawing/2014/main" id="{9FB225A8-CD28-47BE-9C49-04BDA721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45" y="3860693"/>
            <a:ext cx="327607" cy="44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">
            <a:extLst>
              <a:ext uri="{FF2B5EF4-FFF2-40B4-BE49-F238E27FC236}">
                <a16:creationId xmlns:a16="http://schemas.microsoft.com/office/drawing/2014/main" id="{39D5489C-0419-4E91-B839-CEBC8CBD4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3" y="1911603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">
            <a:extLst>
              <a:ext uri="{FF2B5EF4-FFF2-40B4-BE49-F238E27FC236}">
                <a16:creationId xmlns:a16="http://schemas.microsoft.com/office/drawing/2014/main" id="{F8A1F3BB-79A1-4F67-A496-04FEF3F8D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306" y="1512249"/>
            <a:ext cx="3237527" cy="41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sp>
        <p:nvSpPr>
          <p:cNvPr id="30" name="文字方塊 2">
            <a:extLst>
              <a:ext uri="{FF2B5EF4-FFF2-40B4-BE49-F238E27FC236}">
                <a16:creationId xmlns:a16="http://schemas.microsoft.com/office/drawing/2014/main" id="{A7BBC7F4-CF3B-44EA-87F0-C40E9D63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8" y="3872123"/>
            <a:ext cx="1346400" cy="41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rot="0" vert="horz" wrap="square" lIns="0" tIns="0" rIns="0" bIns="0" anchor="ctr" anchorCtr="0">
            <a:noAutofit/>
          </a:bodyPr>
          <a:lstStyle/>
          <a:p>
            <a:pPr marL="381000" indent="-381000" algn="ctr">
              <a:spcBef>
                <a:spcPts val="120"/>
              </a:spcBef>
              <a:spcAft>
                <a:spcPts val="0"/>
              </a:spcAft>
            </a:pP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苗栗後龍鎮</a:t>
            </a:r>
          </a:p>
        </p:txBody>
      </p:sp>
      <p:sp>
        <p:nvSpPr>
          <p:cNvPr id="33" name="文字方塊 2">
            <a:extLst>
              <a:ext uri="{FF2B5EF4-FFF2-40B4-BE49-F238E27FC236}">
                <a16:creationId xmlns:a16="http://schemas.microsoft.com/office/drawing/2014/main" id="{D1BD6F5A-EC52-49E6-8890-262465A6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5508" y="3899962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indent="-381000" algn="ctr">
              <a:spcBef>
                <a:spcPts val="120"/>
              </a:spcBef>
              <a:spcAft>
                <a:spcPts val="0"/>
              </a:spcAft>
            </a:pPr>
            <a:r>
              <a:rPr lang="zh-TW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</a:rPr>
              <a:t>苗栗</a:t>
            </a:r>
            <a:r>
              <a:rPr lang="zh-TW" altLang="en-US" sz="2000" kern="100" dirty="0">
                <a:effectLst/>
                <a:latin typeface="Times New Roman" panose="02020603050405020304" pitchFamily="18" charset="0"/>
                <a:ea typeface="微軟正黑體" panose="020B0604030504040204" pitchFamily="34" charset="-120"/>
              </a:rPr>
              <a:t>苗栗市</a:t>
            </a:r>
            <a:endParaRPr lang="zh-TW" sz="2000" kern="100" dirty="0">
              <a:effectLst/>
              <a:latin typeface="Times New Roman" panose="02020603050405020304" pitchFamily="18" charset="0"/>
              <a:ea typeface="新細明體" panose="02020500000000000000" pitchFamily="18" charset="-120"/>
            </a:endParaRP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DDEA979D-05E4-49E4-A19A-717401E96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5525279"/>
              </p:ext>
            </p:extLst>
          </p:nvPr>
        </p:nvGraphicFramePr>
        <p:xfrm>
          <a:off x="4210551" y="1552070"/>
          <a:ext cx="7676667" cy="437165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22763">
                  <a:extLst>
                    <a:ext uri="{9D8B030D-6E8A-4147-A177-3AD203B41FA5}">
                      <a16:colId xmlns:a16="http://schemas.microsoft.com/office/drawing/2014/main" val="154905387"/>
                    </a:ext>
                  </a:extLst>
                </a:gridCol>
                <a:gridCol w="302147">
                  <a:extLst>
                    <a:ext uri="{9D8B030D-6E8A-4147-A177-3AD203B41FA5}">
                      <a16:colId xmlns:a16="http://schemas.microsoft.com/office/drawing/2014/main" val="1860777706"/>
                    </a:ext>
                  </a:extLst>
                </a:gridCol>
                <a:gridCol w="1205033">
                  <a:extLst>
                    <a:ext uri="{9D8B030D-6E8A-4147-A177-3AD203B41FA5}">
                      <a16:colId xmlns:a16="http://schemas.microsoft.com/office/drawing/2014/main" val="422492371"/>
                    </a:ext>
                  </a:extLst>
                </a:gridCol>
                <a:gridCol w="705247">
                  <a:extLst>
                    <a:ext uri="{9D8B030D-6E8A-4147-A177-3AD203B41FA5}">
                      <a16:colId xmlns:a16="http://schemas.microsoft.com/office/drawing/2014/main" val="1314452196"/>
                    </a:ext>
                  </a:extLst>
                </a:gridCol>
                <a:gridCol w="705247">
                  <a:extLst>
                    <a:ext uri="{9D8B030D-6E8A-4147-A177-3AD203B41FA5}">
                      <a16:colId xmlns:a16="http://schemas.microsoft.com/office/drawing/2014/main" val="1995263817"/>
                    </a:ext>
                  </a:extLst>
                </a:gridCol>
                <a:gridCol w="705958">
                  <a:extLst>
                    <a:ext uri="{9D8B030D-6E8A-4147-A177-3AD203B41FA5}">
                      <a16:colId xmlns:a16="http://schemas.microsoft.com/office/drawing/2014/main" val="1888409384"/>
                    </a:ext>
                  </a:extLst>
                </a:gridCol>
                <a:gridCol w="705247">
                  <a:extLst>
                    <a:ext uri="{9D8B030D-6E8A-4147-A177-3AD203B41FA5}">
                      <a16:colId xmlns:a16="http://schemas.microsoft.com/office/drawing/2014/main" val="1108616597"/>
                    </a:ext>
                  </a:extLst>
                </a:gridCol>
                <a:gridCol w="504052">
                  <a:extLst>
                    <a:ext uri="{9D8B030D-6E8A-4147-A177-3AD203B41FA5}">
                      <a16:colId xmlns:a16="http://schemas.microsoft.com/office/drawing/2014/main" val="3514514775"/>
                    </a:ext>
                  </a:extLst>
                </a:gridCol>
                <a:gridCol w="302147">
                  <a:extLst>
                    <a:ext uri="{9D8B030D-6E8A-4147-A177-3AD203B41FA5}">
                      <a16:colId xmlns:a16="http://schemas.microsoft.com/office/drawing/2014/main" val="1691924491"/>
                    </a:ext>
                  </a:extLst>
                </a:gridCol>
                <a:gridCol w="604294">
                  <a:extLst>
                    <a:ext uri="{9D8B030D-6E8A-4147-A177-3AD203B41FA5}">
                      <a16:colId xmlns:a16="http://schemas.microsoft.com/office/drawing/2014/main" val="3259810452"/>
                    </a:ext>
                  </a:extLst>
                </a:gridCol>
                <a:gridCol w="605005">
                  <a:extLst>
                    <a:ext uri="{9D8B030D-6E8A-4147-A177-3AD203B41FA5}">
                      <a16:colId xmlns:a16="http://schemas.microsoft.com/office/drawing/2014/main" val="836759799"/>
                    </a:ext>
                  </a:extLst>
                </a:gridCol>
                <a:gridCol w="405233">
                  <a:extLst>
                    <a:ext uri="{9D8B030D-6E8A-4147-A177-3AD203B41FA5}">
                      <a16:colId xmlns:a16="http://schemas.microsoft.com/office/drawing/2014/main" val="2661914186"/>
                    </a:ext>
                  </a:extLst>
                </a:gridCol>
                <a:gridCol w="302147">
                  <a:extLst>
                    <a:ext uri="{9D8B030D-6E8A-4147-A177-3AD203B41FA5}">
                      <a16:colId xmlns:a16="http://schemas.microsoft.com/office/drawing/2014/main" val="3925110425"/>
                    </a:ext>
                  </a:extLst>
                </a:gridCol>
                <a:gridCol w="302147">
                  <a:extLst>
                    <a:ext uri="{9D8B030D-6E8A-4147-A177-3AD203B41FA5}">
                      <a16:colId xmlns:a16="http://schemas.microsoft.com/office/drawing/2014/main" val="3095423323"/>
                    </a:ext>
                  </a:extLst>
                </a:gridCol>
              </a:tblGrid>
              <a:tr h="555550">
                <a:tc gridSpan="2">
                  <a:txBody>
                    <a:bodyPr/>
                    <a:lstStyle/>
                    <a:p>
                      <a:pPr marL="635" indent="-44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 期</a:t>
                      </a:r>
                    </a:p>
                  </a:txBody>
                  <a:tcPr marL="101022" marR="101022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裝卸商品名稱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起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（含空車起點）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（含空車訖點）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  <a:r>
                        <a:rPr lang="zh-TW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商品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總重量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貨櫃　個數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源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別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是否為低溫商品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308"/>
                  </a:ext>
                </a:extLst>
              </a:tr>
              <a:tr h="112301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卸貨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251294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070899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2938113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11267876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587613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55556946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49946926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02545000"/>
                  </a:ext>
                </a:extLst>
              </a:tr>
              <a:tr h="336636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35601086"/>
                  </a:ext>
                </a:extLst>
              </a:tr>
            </a:tbl>
          </a:graphicData>
        </a:graphic>
      </p:graphicFrame>
      <p:sp>
        <p:nvSpPr>
          <p:cNvPr id="78" name="文字方塊 77">
            <a:extLst>
              <a:ext uri="{FF2B5EF4-FFF2-40B4-BE49-F238E27FC236}">
                <a16:creationId xmlns:a16="http://schemas.microsoft.com/office/drawing/2014/main" id="{4E5F4CF1-0B31-4660-9A01-440BF98063BB}"/>
              </a:ext>
            </a:extLst>
          </p:cNvPr>
          <p:cNvSpPr txBox="1"/>
          <p:nvPr/>
        </p:nvSpPr>
        <p:spPr>
          <a:xfrm>
            <a:off x="4232347" y="3577270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蔬菜                                                                               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0.5 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30E5C0A-6C3A-AECB-58AB-553F157BD57D}"/>
              </a:ext>
            </a:extLst>
          </p:cNvPr>
          <p:cNvSpPr/>
          <p:nvPr/>
        </p:nvSpPr>
        <p:spPr>
          <a:xfrm>
            <a:off x="4209990" y="3148839"/>
            <a:ext cx="7670966" cy="14076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文字方塊 2">
            <a:extLst>
              <a:ext uri="{FF2B5EF4-FFF2-40B4-BE49-F238E27FC236}">
                <a16:creationId xmlns:a16="http://schemas.microsoft.com/office/drawing/2014/main" id="{30E1F4FB-C0EF-0C27-710A-31C5C09A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0956" y="3443232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2">
            <a:extLst>
              <a:ext uri="{FF2B5EF4-FFF2-40B4-BE49-F238E27FC236}">
                <a16:creationId xmlns:a16="http://schemas.microsoft.com/office/drawing/2014/main" id="{41E24F7B-BE29-D397-3FAE-80E01C6B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217" y="4880764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BA81F5FB-1DA8-AA47-D5EB-7314C22BD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67" y="674067"/>
            <a:ext cx="3237527" cy="581543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87D36AEA-EB43-8311-B353-B0D56D6FE6A4}"/>
              </a:ext>
            </a:extLst>
          </p:cNvPr>
          <p:cNvSpPr txBox="1"/>
          <p:nvPr/>
        </p:nvSpPr>
        <p:spPr>
          <a:xfrm>
            <a:off x="-30568" y="42183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填表範例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zh-TW" sz="4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在同一起訖點裝卸多種</a:t>
            </a:r>
            <a:r>
              <a:rPr lang="zh-TW" altLang="en-US" sz="4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</a:t>
            </a:r>
            <a:r>
              <a:rPr lang="zh-TW" altLang="zh-TW" sz="4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品</a:t>
            </a:r>
            <a:r>
              <a:rPr lang="zh-TW" altLang="en-US" sz="4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A159C51-1FD9-4B99-BBF1-753C988688F9}"/>
              </a:ext>
            </a:extLst>
          </p:cNvPr>
          <p:cNvSpPr txBox="1"/>
          <p:nvPr/>
        </p:nvSpPr>
        <p:spPr>
          <a:xfrm>
            <a:off x="4361228" y="1178684"/>
            <a:ext cx="6189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次出車時貨重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=0</a:t>
            </a:r>
            <a:r>
              <a:rPr lang="zh-TW" altLang="en-US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 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非低溫商品  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國產內銷貨</a:t>
            </a:r>
            <a:endParaRPr lang="en-US" altLang="zh-TW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2">
            <a:extLst>
              <a:ext uri="{FF2B5EF4-FFF2-40B4-BE49-F238E27FC236}">
                <a16:creationId xmlns:a16="http://schemas.microsoft.com/office/drawing/2014/main" id="{175E701B-D602-12D8-7C74-E83691D0F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7710" y="4349986"/>
            <a:ext cx="2709370" cy="1698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lvl="0"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卸貨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酒精飲料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lang="en-US" altLang="zh-TW" sz="2000" kern="1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蔬菜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其他食品</a:t>
            </a: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0.2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kumimoji="0" lang="en-US" altLang="zh-TW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米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0.05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endParaRPr lang="en-US" altLang="zh-TW" sz="2000" kern="1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水果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0.05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000" kern="100" dirty="0">
              <a:solidFill>
                <a:sysClr val="windowText" lastClr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37E305FE-4C8F-36B8-0DC4-43CFC5BD2A40}"/>
              </a:ext>
            </a:extLst>
          </p:cNvPr>
          <p:cNvSpPr txBox="1"/>
          <p:nvPr/>
        </p:nvSpPr>
        <p:spPr>
          <a:xfrm>
            <a:off x="4232347" y="3899631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其他食品                                                                            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0.2 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97D84F5B-B766-3A43-B32F-8409B149B1F8}"/>
              </a:ext>
            </a:extLst>
          </p:cNvPr>
          <p:cNvSpPr txBox="1"/>
          <p:nvPr/>
        </p:nvSpPr>
        <p:spPr>
          <a:xfrm>
            <a:off x="4253919" y="4234267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本趟其他商品                                                                                        </a:t>
            </a:r>
            <a:r>
              <a:rPr lang="en-US" altLang="zh-TW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 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4DA635FC-C47D-3910-1094-785AB867DE78}"/>
              </a:ext>
            </a:extLst>
          </p:cNvPr>
          <p:cNvSpPr txBox="1"/>
          <p:nvPr/>
        </p:nvSpPr>
        <p:spPr>
          <a:xfrm>
            <a:off x="4267183" y="3229824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4   16</a:t>
            </a:r>
            <a:r>
              <a:rPr lang="zh-TW" altLang="en-US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酒精飲料 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     </a:t>
            </a:r>
            <a:r>
              <a:rPr lang="zh-TW" altLang="en-US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南庄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鄉   苗栗縣    後龍鎮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34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1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文字方塊 52">
            <a:extLst>
              <a:ext uri="{FF2B5EF4-FFF2-40B4-BE49-F238E27FC236}">
                <a16:creationId xmlns:a16="http://schemas.microsoft.com/office/drawing/2014/main" id="{B7843D63-773E-C485-E253-A81E95112179}"/>
              </a:ext>
            </a:extLst>
          </p:cNvPr>
          <p:cNvSpPr txBox="1"/>
          <p:nvPr/>
        </p:nvSpPr>
        <p:spPr>
          <a:xfrm>
            <a:off x="4210775" y="4912920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蔬菜                                                                                            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D6937EBE-01AD-3694-D933-E5FA19A1261A}"/>
              </a:ext>
            </a:extLst>
          </p:cNvPr>
          <p:cNvSpPr txBox="1"/>
          <p:nvPr/>
        </p:nvSpPr>
        <p:spPr>
          <a:xfrm>
            <a:off x="4210775" y="5235281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其他食品                                                                                         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0.2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75EFB3DD-A77F-4915-7FAA-7E8F41F6705B}"/>
              </a:ext>
            </a:extLst>
          </p:cNvPr>
          <p:cNvSpPr txBox="1"/>
          <p:nvPr/>
        </p:nvSpPr>
        <p:spPr>
          <a:xfrm>
            <a:off x="4232347" y="5579526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本趟其他商品                                                                                                      </a:t>
            </a:r>
            <a:r>
              <a:rPr lang="en-US" altLang="zh-TW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0.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8F468C9F-6D1C-E48B-E605-7987F572C155}"/>
              </a:ext>
            </a:extLst>
          </p:cNvPr>
          <p:cNvSpPr txBox="1"/>
          <p:nvPr/>
        </p:nvSpPr>
        <p:spPr>
          <a:xfrm>
            <a:off x="4220259" y="4615982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</a:t>
            </a:r>
            <a:r>
              <a:rPr lang="zh-TW" altLang="en-US" sz="14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酒精飲料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苗栗縣    後龍鎮    苗栗縣    苗栗市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938C124C-FE82-AC51-68DF-5F265D1DEF5B}"/>
              </a:ext>
            </a:extLst>
          </p:cNvPr>
          <p:cNvSpPr/>
          <p:nvPr/>
        </p:nvSpPr>
        <p:spPr>
          <a:xfrm>
            <a:off x="4186135" y="4623759"/>
            <a:ext cx="7670966" cy="138549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E44B6F7-F945-467A-B001-25CB4FFFC550}"/>
              </a:ext>
            </a:extLst>
          </p:cNvPr>
          <p:cNvSpPr/>
          <p:nvPr/>
        </p:nvSpPr>
        <p:spPr>
          <a:xfrm>
            <a:off x="4884708" y="4269198"/>
            <a:ext cx="1076633" cy="286528"/>
          </a:xfrm>
          <a:prstGeom prst="roundRect">
            <a:avLst/>
          </a:prstGeom>
          <a:noFill/>
          <a:ln w="28575">
            <a:solidFill>
              <a:srgbClr val="F04A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19DFAA61-E053-4CD2-BD64-EB2998492D8F}"/>
              </a:ext>
            </a:extLst>
          </p:cNvPr>
          <p:cNvSpPr/>
          <p:nvPr/>
        </p:nvSpPr>
        <p:spPr>
          <a:xfrm>
            <a:off x="9674942" y="4267251"/>
            <a:ext cx="560439" cy="267104"/>
          </a:xfrm>
          <a:prstGeom prst="roundRect">
            <a:avLst/>
          </a:prstGeom>
          <a:noFill/>
          <a:ln w="28575">
            <a:solidFill>
              <a:srgbClr val="F04AD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299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78" grpId="0"/>
      <p:bldP spid="7" grpId="0" animBg="1"/>
      <p:bldP spid="43" grpId="0"/>
      <p:bldP spid="48" grpId="0"/>
      <p:bldP spid="51" grpId="0"/>
      <p:bldP spid="52" grpId="0"/>
      <p:bldP spid="53" grpId="0"/>
      <p:bldP spid="54" grpId="0"/>
      <p:bldP spid="55" grpId="0"/>
      <p:bldP spid="56" grpId="0"/>
      <p:bldP spid="57" grpId="0" animBg="1"/>
      <p:bldP spid="32" grpId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625C4BF6-6711-4DC1-87B9-C20A9909C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38FBCDB2-7760-484E-BCAD-7093EB98F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27</a:t>
            </a:fld>
            <a:endParaRPr lang="zh-TW" altLang="en-US" dirty="0"/>
          </a:p>
        </p:txBody>
      </p:sp>
      <p:sp>
        <p:nvSpPr>
          <p:cNvPr id="5" name="文字方塊 2">
            <a:extLst>
              <a:ext uri="{FF2B5EF4-FFF2-40B4-BE49-F238E27FC236}">
                <a16:creationId xmlns:a16="http://schemas.microsoft.com/office/drawing/2014/main" id="{FE418211-EE2B-40C9-BACC-6CADE6331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6262" y="3140031"/>
            <a:ext cx="857535" cy="31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空車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2">
            <a:extLst>
              <a:ext uri="{FF2B5EF4-FFF2-40B4-BE49-F238E27FC236}">
                <a16:creationId xmlns:a16="http://schemas.microsoft.com/office/drawing/2014/main" id="{BB5CDEE4-DADE-4F0F-BC60-5FA7CE142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2861" y="2295793"/>
            <a:ext cx="2136525" cy="29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卸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貨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稻作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文字方塊 2">
            <a:extLst>
              <a:ext uri="{FF2B5EF4-FFF2-40B4-BE49-F238E27FC236}">
                <a16:creationId xmlns:a16="http://schemas.microsoft.com/office/drawing/2014/main" id="{66C203C6-0198-47C6-992B-4131D6AD5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7171" y="4001945"/>
            <a:ext cx="2213325" cy="2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貨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稻作</a:t>
            </a: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2">
            <a:extLst>
              <a:ext uri="{FF2B5EF4-FFF2-40B4-BE49-F238E27FC236}">
                <a16:creationId xmlns:a16="http://schemas.microsoft.com/office/drawing/2014/main" id="{061738E4-8B17-427A-8FDA-1C7C3DD59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2695304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宜蘭羅東鎮</a:t>
            </a:r>
          </a:p>
        </p:txBody>
      </p:sp>
      <p:sp>
        <p:nvSpPr>
          <p:cNvPr id="12" name="文字方塊 2">
            <a:extLst>
              <a:ext uri="{FF2B5EF4-FFF2-40B4-BE49-F238E27FC236}">
                <a16:creationId xmlns:a16="http://schemas.microsoft.com/office/drawing/2014/main" id="{8DFB555C-C4FF-493D-B243-D7AD673F7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8" y="1883158"/>
            <a:ext cx="1346961" cy="418424"/>
          </a:xfrm>
          <a:prstGeom prst="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宜蘭羅東鎮</a:t>
            </a:r>
          </a:p>
        </p:txBody>
      </p:sp>
      <p:sp>
        <p:nvSpPr>
          <p:cNvPr id="13" name="文字方塊 2">
            <a:extLst>
              <a:ext uri="{FF2B5EF4-FFF2-40B4-BE49-F238E27FC236}">
                <a16:creationId xmlns:a16="http://schemas.microsoft.com/office/drawing/2014/main" id="{F839951B-23A9-4F78-934C-E8FE22C5BC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1879733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宜蘭宜蘭市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6BF16D0-9237-40C9-953A-FEC93C046C89}"/>
              </a:ext>
            </a:extLst>
          </p:cNvPr>
          <p:cNvCxnSpPr/>
          <p:nvPr/>
        </p:nvCxnSpPr>
        <p:spPr>
          <a:xfrm>
            <a:off x="2222410" y="2088533"/>
            <a:ext cx="407577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EE507DA8-FE1D-4208-9CE2-EFFDFDA0C671}"/>
              </a:ext>
            </a:extLst>
          </p:cNvPr>
          <p:cNvCxnSpPr>
            <a:cxnSpLocks/>
          </p:cNvCxnSpPr>
          <p:nvPr/>
        </p:nvCxnSpPr>
        <p:spPr>
          <a:xfrm flipH="1">
            <a:off x="1956391" y="2193593"/>
            <a:ext cx="671697" cy="442552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sp>
        <p:nvSpPr>
          <p:cNvPr id="16" name="文字方塊 2">
            <a:extLst>
              <a:ext uri="{FF2B5EF4-FFF2-40B4-BE49-F238E27FC236}">
                <a16:creationId xmlns:a16="http://schemas.microsoft.com/office/drawing/2014/main" id="{E80EE764-3DAC-4EEE-9CA2-70A92A4DC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8" y="2695304"/>
            <a:ext cx="1346400" cy="41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rot="0" vert="horz" wrap="square" lIns="0" tIns="0" rIns="0" bIns="0" anchor="ctr" anchorCtr="0">
            <a:noAutofit/>
          </a:bodyPr>
          <a:lstStyle/>
          <a:p>
            <a:pPr marL="381000" marR="0" lvl="0" indent="-381000" algn="ctr" defTabSz="914400" eaLnBrk="1" fontAlgn="auto" latinLnBrk="0" hangingPunct="1">
              <a:spcBef>
                <a:spcPts val="1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宜蘭宜蘭市</a:t>
            </a:r>
          </a:p>
        </p:txBody>
      </p:sp>
      <p:cxnSp>
        <p:nvCxnSpPr>
          <p:cNvPr id="17" name="直線單箭頭接點 16">
            <a:extLst>
              <a:ext uri="{FF2B5EF4-FFF2-40B4-BE49-F238E27FC236}">
                <a16:creationId xmlns:a16="http://schemas.microsoft.com/office/drawing/2014/main" id="{17E0C7F1-1639-4255-B553-C6424945F9E6}"/>
              </a:ext>
            </a:extLst>
          </p:cNvPr>
          <p:cNvCxnSpPr/>
          <p:nvPr/>
        </p:nvCxnSpPr>
        <p:spPr>
          <a:xfrm>
            <a:off x="2222410" y="2902426"/>
            <a:ext cx="407998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26D3021B-EE38-4C11-9028-E90E8F8A4496}"/>
              </a:ext>
            </a:extLst>
          </p:cNvPr>
          <p:cNvCxnSpPr>
            <a:cxnSpLocks/>
          </p:cNvCxnSpPr>
          <p:nvPr/>
        </p:nvCxnSpPr>
        <p:spPr>
          <a:xfrm flipH="1">
            <a:off x="1956391" y="3029867"/>
            <a:ext cx="639676" cy="504690"/>
          </a:xfrm>
          <a:prstGeom prst="straightConnector1">
            <a:avLst/>
          </a:prstGeom>
          <a:noFill/>
          <a:ln w="9525" cap="flat" cmpd="sng" algn="ctr">
            <a:solidFill>
              <a:sysClr val="windowText" lastClr="000000">
                <a:shade val="95000"/>
                <a:satMod val="105000"/>
              </a:sysClr>
            </a:solidFill>
            <a:prstDash val="solid"/>
            <a:tailEnd type="arrow"/>
          </a:ln>
          <a:effectLst/>
        </p:spPr>
      </p:cxnSp>
      <p:sp>
        <p:nvSpPr>
          <p:cNvPr id="19" name="文字方塊 2">
            <a:extLst>
              <a:ext uri="{FF2B5EF4-FFF2-40B4-BE49-F238E27FC236}">
                <a16:creationId xmlns:a16="http://schemas.microsoft.com/office/drawing/2014/main" id="{9FB225A8-CD28-47BE-9C49-04BDA721E4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3" y="2678046"/>
            <a:ext cx="327607" cy="44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文字方塊 2">
            <a:extLst>
              <a:ext uri="{FF2B5EF4-FFF2-40B4-BE49-F238E27FC236}">
                <a16:creationId xmlns:a16="http://schemas.microsoft.com/office/drawing/2014/main" id="{37D9B424-3095-4A6A-8438-68184B120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3" y="3615499"/>
            <a:ext cx="347070" cy="38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">
            <a:extLst>
              <a:ext uri="{FF2B5EF4-FFF2-40B4-BE49-F238E27FC236}">
                <a16:creationId xmlns:a16="http://schemas.microsoft.com/office/drawing/2014/main" id="{39D5489C-0419-4E91-B839-CEBC8CBD4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463" y="1911603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2">
            <a:extLst>
              <a:ext uri="{FF2B5EF4-FFF2-40B4-BE49-F238E27FC236}">
                <a16:creationId xmlns:a16="http://schemas.microsoft.com/office/drawing/2014/main" id="{F8A1F3BB-79A1-4F67-A496-04FEF3F8D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306" y="1512249"/>
            <a:ext cx="3237527" cy="41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kumimoji="0" lang="zh-TW" alt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sp>
        <p:nvSpPr>
          <p:cNvPr id="24" name="文字方塊 2">
            <a:extLst>
              <a:ext uri="{FF2B5EF4-FFF2-40B4-BE49-F238E27FC236}">
                <a16:creationId xmlns:a16="http://schemas.microsoft.com/office/drawing/2014/main" id="{7C80EF2B-7182-4BA4-BBC0-52D129E5B8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899" y="3608648"/>
            <a:ext cx="1346400" cy="417599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rot="0" vert="horz" wrap="square" lIns="0" tIns="0" rIns="0" bIns="0" anchor="ctr" anchorCtr="0">
            <a:noAutofit/>
          </a:bodyPr>
          <a:lstStyle/>
          <a:p>
            <a:pPr marL="381000" lvl="0" indent="-381000" algn="ctr">
              <a:spcBef>
                <a:spcPts val="120"/>
              </a:spcBef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宜蘭羅東鎮</a:t>
            </a:r>
          </a:p>
        </p:txBody>
      </p:sp>
      <p:sp>
        <p:nvSpPr>
          <p:cNvPr id="25" name="文字方塊 2">
            <a:extLst>
              <a:ext uri="{FF2B5EF4-FFF2-40B4-BE49-F238E27FC236}">
                <a16:creationId xmlns:a16="http://schemas.microsoft.com/office/drawing/2014/main" id="{136CEFB4-9ACA-4DB1-8CDF-49DFC622A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3600920"/>
            <a:ext cx="1346400" cy="417599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lvl="0" indent="-381000" algn="ctr">
              <a:spcBef>
                <a:spcPts val="120"/>
              </a:spcBef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宜蘭羅東鎮</a:t>
            </a: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AAE136F8-6785-4F65-A3FA-EFC0A6B894B7}"/>
              </a:ext>
            </a:extLst>
          </p:cNvPr>
          <p:cNvCxnSpPr/>
          <p:nvPr/>
        </p:nvCxnSpPr>
        <p:spPr>
          <a:xfrm>
            <a:off x="2222410" y="3837046"/>
            <a:ext cx="407596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29" name="文字方塊 2">
            <a:extLst>
              <a:ext uri="{FF2B5EF4-FFF2-40B4-BE49-F238E27FC236}">
                <a16:creationId xmlns:a16="http://schemas.microsoft.com/office/drawing/2014/main" id="{3B54E7B7-BAF7-42DC-AD16-34D7228D1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140" y="3258816"/>
            <a:ext cx="1348664" cy="444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</a:p>
        </p:txBody>
      </p:sp>
      <p:sp>
        <p:nvSpPr>
          <p:cNvPr id="30" name="文字方塊 2">
            <a:extLst>
              <a:ext uri="{FF2B5EF4-FFF2-40B4-BE49-F238E27FC236}">
                <a16:creationId xmlns:a16="http://schemas.microsoft.com/office/drawing/2014/main" id="{A7BBC7F4-CF3B-44EA-87F0-C40E9D63E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89" y="4461132"/>
            <a:ext cx="1346400" cy="417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ysClr val="windowText" lastClr="000000"/>
            </a:solidFill>
            <a:prstDash val="solid"/>
            <a:headEnd/>
            <a:tailEnd/>
          </a:ln>
          <a:effectLst/>
        </p:spPr>
        <p:txBody>
          <a:bodyPr rot="0" vert="horz" wrap="square" lIns="0" tIns="0" rIns="0" bIns="0" anchor="ctr" anchorCtr="0">
            <a:noAutofit/>
          </a:bodyPr>
          <a:lstStyle/>
          <a:p>
            <a:pPr marL="381000" lvl="0" indent="-381000" algn="ctr">
              <a:spcBef>
                <a:spcPts val="120"/>
              </a:spcBef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宜蘭羅東鎮</a:t>
            </a:r>
          </a:p>
        </p:txBody>
      </p:sp>
      <p:cxnSp>
        <p:nvCxnSpPr>
          <p:cNvPr id="31" name="直線單箭頭接點 30">
            <a:extLst>
              <a:ext uri="{FF2B5EF4-FFF2-40B4-BE49-F238E27FC236}">
                <a16:creationId xmlns:a16="http://schemas.microsoft.com/office/drawing/2014/main" id="{5573138C-A005-47CF-AC19-5C02F80A73E5}"/>
              </a:ext>
            </a:extLst>
          </p:cNvPr>
          <p:cNvCxnSpPr/>
          <p:nvPr/>
        </p:nvCxnSpPr>
        <p:spPr>
          <a:xfrm>
            <a:off x="2237605" y="4730891"/>
            <a:ext cx="407670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sp>
        <p:nvSpPr>
          <p:cNvPr id="32" name="文字方塊 2">
            <a:extLst>
              <a:ext uri="{FF2B5EF4-FFF2-40B4-BE49-F238E27FC236}">
                <a16:creationId xmlns:a16="http://schemas.microsoft.com/office/drawing/2014/main" id="{7C4CDEDC-AE2D-47DB-BA8D-52FA939847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4090" y="4993483"/>
            <a:ext cx="255813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000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卸</a:t>
            </a:r>
            <a:r>
              <a:rPr lang="zh-TW" sz="2000" kern="100" dirty="0">
                <a:solidFill>
                  <a:srgbClr val="FF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貨</a:t>
            </a: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2000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稻作</a:t>
            </a:r>
            <a:r>
              <a:rPr lang="en-US" alt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</a:t>
            </a:r>
            <a:r>
              <a:rPr lang="en-US" sz="2000" kern="1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sz="2000" kern="1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2">
            <a:extLst>
              <a:ext uri="{FF2B5EF4-FFF2-40B4-BE49-F238E27FC236}">
                <a16:creationId xmlns:a16="http://schemas.microsoft.com/office/drawing/2014/main" id="{D1BD6F5A-EC52-49E6-8890-262465A6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434" y="4506535"/>
            <a:ext cx="1346400" cy="41760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12700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ot="0" vert="horz" wrap="square" lIns="0" tIns="0" rIns="0" bIns="0" anchor="ctr" anchorCtr="0">
            <a:noAutofit/>
          </a:bodyPr>
          <a:lstStyle/>
          <a:p>
            <a:pPr marL="381000" lvl="0" indent="-381000" algn="ctr">
              <a:spcBef>
                <a:spcPts val="120"/>
              </a:spcBef>
              <a:defRPr/>
            </a:pP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宜蘭宜蘭市</a:t>
            </a:r>
          </a:p>
        </p:txBody>
      </p:sp>
      <p:graphicFrame>
        <p:nvGraphicFramePr>
          <p:cNvPr id="34" name="表格 33">
            <a:extLst>
              <a:ext uri="{FF2B5EF4-FFF2-40B4-BE49-F238E27FC236}">
                <a16:creationId xmlns:a16="http://schemas.microsoft.com/office/drawing/2014/main" id="{DDEA979D-05E4-49E4-A19A-717401E965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333133"/>
              </p:ext>
            </p:extLst>
          </p:nvPr>
        </p:nvGraphicFramePr>
        <p:xfrm>
          <a:off x="4310571" y="1656715"/>
          <a:ext cx="7576646" cy="4586352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318558">
                  <a:extLst>
                    <a:ext uri="{9D8B030D-6E8A-4147-A177-3AD203B41FA5}">
                      <a16:colId xmlns:a16="http://schemas.microsoft.com/office/drawing/2014/main" val="154905387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1860777706"/>
                    </a:ext>
                  </a:extLst>
                </a:gridCol>
                <a:gridCol w="1189333">
                  <a:extLst>
                    <a:ext uri="{9D8B030D-6E8A-4147-A177-3AD203B41FA5}">
                      <a16:colId xmlns:a16="http://schemas.microsoft.com/office/drawing/2014/main" val="422492371"/>
                    </a:ext>
                  </a:extLst>
                </a:gridCol>
                <a:gridCol w="696058">
                  <a:extLst>
                    <a:ext uri="{9D8B030D-6E8A-4147-A177-3AD203B41FA5}">
                      <a16:colId xmlns:a16="http://schemas.microsoft.com/office/drawing/2014/main" val="1314452196"/>
                    </a:ext>
                  </a:extLst>
                </a:gridCol>
                <a:gridCol w="696058">
                  <a:extLst>
                    <a:ext uri="{9D8B030D-6E8A-4147-A177-3AD203B41FA5}">
                      <a16:colId xmlns:a16="http://schemas.microsoft.com/office/drawing/2014/main" val="1995263817"/>
                    </a:ext>
                  </a:extLst>
                </a:gridCol>
                <a:gridCol w="696760">
                  <a:extLst>
                    <a:ext uri="{9D8B030D-6E8A-4147-A177-3AD203B41FA5}">
                      <a16:colId xmlns:a16="http://schemas.microsoft.com/office/drawing/2014/main" val="1888409384"/>
                    </a:ext>
                  </a:extLst>
                </a:gridCol>
                <a:gridCol w="696058">
                  <a:extLst>
                    <a:ext uri="{9D8B030D-6E8A-4147-A177-3AD203B41FA5}">
                      <a16:colId xmlns:a16="http://schemas.microsoft.com/office/drawing/2014/main" val="1108616597"/>
                    </a:ext>
                  </a:extLst>
                </a:gridCol>
                <a:gridCol w="497485">
                  <a:extLst>
                    <a:ext uri="{9D8B030D-6E8A-4147-A177-3AD203B41FA5}">
                      <a16:colId xmlns:a16="http://schemas.microsoft.com/office/drawing/2014/main" val="3514514775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1691924491"/>
                    </a:ext>
                  </a:extLst>
                </a:gridCol>
                <a:gridCol w="596421">
                  <a:extLst>
                    <a:ext uri="{9D8B030D-6E8A-4147-A177-3AD203B41FA5}">
                      <a16:colId xmlns:a16="http://schemas.microsoft.com/office/drawing/2014/main" val="3259810452"/>
                    </a:ext>
                  </a:extLst>
                </a:gridCol>
                <a:gridCol w="597122">
                  <a:extLst>
                    <a:ext uri="{9D8B030D-6E8A-4147-A177-3AD203B41FA5}">
                      <a16:colId xmlns:a16="http://schemas.microsoft.com/office/drawing/2014/main" val="836759799"/>
                    </a:ext>
                  </a:extLst>
                </a:gridCol>
                <a:gridCol w="399953">
                  <a:extLst>
                    <a:ext uri="{9D8B030D-6E8A-4147-A177-3AD203B41FA5}">
                      <a16:colId xmlns:a16="http://schemas.microsoft.com/office/drawing/2014/main" val="2661914186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3925110425"/>
                    </a:ext>
                  </a:extLst>
                </a:gridCol>
                <a:gridCol w="298210">
                  <a:extLst>
                    <a:ext uri="{9D8B030D-6E8A-4147-A177-3AD203B41FA5}">
                      <a16:colId xmlns:a16="http://schemas.microsoft.com/office/drawing/2014/main" val="3095423323"/>
                    </a:ext>
                  </a:extLst>
                </a:gridCol>
              </a:tblGrid>
              <a:tr h="401983">
                <a:tc gridSpan="2">
                  <a:txBody>
                    <a:bodyPr/>
                    <a:lstStyle/>
                    <a:p>
                      <a:pPr marL="635" indent="-4445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 期</a:t>
                      </a:r>
                    </a:p>
                  </a:txBody>
                  <a:tcPr marL="101022" marR="101022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裝卸商品名稱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起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（含空車起點）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　　點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（含空車訖點）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單程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區間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行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車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次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solidFill>
                            <a:srgbClr val="FF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訖點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之</a:t>
                      </a:r>
                      <a:r>
                        <a:rPr lang="zh-TW" alt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裝卸</a:t>
                      </a:r>
                      <a:endParaRPr lang="zh-TW" sz="1400" b="1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商品</a:t>
                      </a: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總重量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貨櫃　個數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品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來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源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別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b="1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是否為低溫商品</a:t>
                      </a:r>
                    </a:p>
                  </a:txBody>
                  <a:tcPr marL="0" marR="0" marT="50511" marB="5051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56308"/>
                  </a:ext>
                </a:extLst>
              </a:tr>
              <a:tr h="85938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縣市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鄉鎮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市區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裝貨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卸貨</a:t>
                      </a:r>
                      <a:endParaRPr lang="en-US" alt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公噸</a:t>
                      </a:r>
                      <a:r>
                        <a:rPr lang="en-US" sz="14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4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251294"/>
                  </a:ext>
                </a:extLst>
              </a:tr>
              <a:tr h="775905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27070899"/>
                  </a:ext>
                </a:extLst>
              </a:tr>
              <a:tr h="775905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293811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3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en-US" sz="15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</a:t>
                      </a: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4587613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00"/>
                        </a:lnSpc>
                        <a:spcAft>
                          <a:spcPts val="0"/>
                        </a:spcAft>
                      </a:pPr>
                      <a:endParaRPr lang="zh-TW" sz="11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□</a:t>
                      </a:r>
                    </a:p>
                  </a:txBody>
                  <a:tcPr marL="19643" marR="19643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53594952"/>
                  </a:ext>
                </a:extLst>
              </a:tr>
            </a:tbl>
          </a:graphicData>
        </a:graphic>
      </p:graphicFrame>
      <p:sp>
        <p:nvSpPr>
          <p:cNvPr id="78" name="文字方塊 77">
            <a:extLst>
              <a:ext uri="{FF2B5EF4-FFF2-40B4-BE49-F238E27FC236}">
                <a16:creationId xmlns:a16="http://schemas.microsoft.com/office/drawing/2014/main" id="{4E5F4CF1-0B31-4660-9A01-440BF98063BB}"/>
              </a:ext>
            </a:extLst>
          </p:cNvPr>
          <p:cNvSpPr txBox="1"/>
          <p:nvPr/>
        </p:nvSpPr>
        <p:spPr>
          <a:xfrm>
            <a:off x="4310148" y="3490775"/>
            <a:ext cx="77189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    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稻作           宜蘭縣    羅東鎮    宜蘭縣   宜蘭市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10     1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           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9" name="文字方塊 78">
            <a:extLst>
              <a:ext uri="{FF2B5EF4-FFF2-40B4-BE49-F238E27FC236}">
                <a16:creationId xmlns:a16="http://schemas.microsoft.com/office/drawing/2014/main" id="{95FE1851-76BF-4336-BD14-3BED84830F39}"/>
              </a:ext>
            </a:extLst>
          </p:cNvPr>
          <p:cNvSpPr txBox="1"/>
          <p:nvPr/>
        </p:nvSpPr>
        <p:spPr>
          <a:xfrm>
            <a:off x="4310148" y="4240691"/>
            <a:ext cx="7718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4    16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空車           宜蘭縣    宜蘭市    宜蘭縣   羅東鎮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10     1   </a:t>
            </a:r>
            <a:r>
              <a:rPr lang="en-US" altLang="zh-TW" sz="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0" name="文字方塊 79">
            <a:extLst>
              <a:ext uri="{FF2B5EF4-FFF2-40B4-BE49-F238E27FC236}">
                <a16:creationId xmlns:a16="http://schemas.microsoft.com/office/drawing/2014/main" id="{0973C8CD-8330-4ABF-9F3A-349E9ACE029E}"/>
              </a:ext>
            </a:extLst>
          </p:cNvPr>
          <p:cNvSpPr txBox="1"/>
          <p:nvPr/>
        </p:nvSpPr>
        <p:spPr>
          <a:xfrm>
            <a:off x="4310145" y="5042907"/>
            <a:ext cx="7718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4    17    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稻作           宜蘭縣    羅東鎮    宜蘭縣    羅東鎮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                                         </a:t>
            </a:r>
            <a:r>
              <a:rPr lang="en-US" altLang="zh-TW" sz="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7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: 圓角 6">
            <a:extLst>
              <a:ext uri="{FF2B5EF4-FFF2-40B4-BE49-F238E27FC236}">
                <a16:creationId xmlns:a16="http://schemas.microsoft.com/office/drawing/2014/main" id="{030E5C0A-6C3A-AECB-58AB-553F157BD57D}"/>
              </a:ext>
            </a:extLst>
          </p:cNvPr>
          <p:cNvSpPr/>
          <p:nvPr/>
        </p:nvSpPr>
        <p:spPr>
          <a:xfrm>
            <a:off x="4344087" y="3307464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56E242C5-4015-50AF-0CDB-D6AB7A4980BF}"/>
              </a:ext>
            </a:extLst>
          </p:cNvPr>
          <p:cNvSpPr/>
          <p:nvPr/>
        </p:nvSpPr>
        <p:spPr>
          <a:xfrm>
            <a:off x="4344087" y="4094966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B0CA18A9-7B6D-F0D0-BBFB-9A123810385A}"/>
              </a:ext>
            </a:extLst>
          </p:cNvPr>
          <p:cNvSpPr/>
          <p:nvPr/>
        </p:nvSpPr>
        <p:spPr>
          <a:xfrm>
            <a:off x="4344087" y="4842311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050278CC-D599-FAD7-6228-081D94E53DB5}"/>
              </a:ext>
            </a:extLst>
          </p:cNvPr>
          <p:cNvSpPr/>
          <p:nvPr/>
        </p:nvSpPr>
        <p:spPr>
          <a:xfrm>
            <a:off x="4327329" y="5568976"/>
            <a:ext cx="7543130" cy="63592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文字方塊 2">
            <a:extLst>
              <a:ext uri="{FF2B5EF4-FFF2-40B4-BE49-F238E27FC236}">
                <a16:creationId xmlns:a16="http://schemas.microsoft.com/office/drawing/2014/main" id="{D8804AFE-C337-7BA3-A1DC-DBF3140A5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790" y="4378099"/>
            <a:ext cx="347070" cy="388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2">
            <a:extLst>
              <a:ext uri="{FF2B5EF4-FFF2-40B4-BE49-F238E27FC236}">
                <a16:creationId xmlns:a16="http://schemas.microsoft.com/office/drawing/2014/main" id="{30E1F4FB-C0EF-0C27-710A-31C5C09AB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0956" y="3443232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6" name="文字方塊 2">
            <a:extLst>
              <a:ext uri="{FF2B5EF4-FFF2-40B4-BE49-F238E27FC236}">
                <a16:creationId xmlns:a16="http://schemas.microsoft.com/office/drawing/2014/main" id="{41E24F7B-BE29-D397-3FAE-80E01C6BD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7217" y="4191652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0" i="0" u="none" strike="noStrike" kern="1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7" name="文字方塊 2">
            <a:extLst>
              <a:ext uri="{FF2B5EF4-FFF2-40B4-BE49-F238E27FC236}">
                <a16:creationId xmlns:a16="http://schemas.microsoft.com/office/drawing/2014/main" id="{AAF2D24F-75CD-74D9-2F4E-4ED792B416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01318" y="4966138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文字方塊 2">
            <a:extLst>
              <a:ext uri="{FF2B5EF4-FFF2-40B4-BE49-F238E27FC236}">
                <a16:creationId xmlns:a16="http://schemas.microsoft.com/office/drawing/2014/main" id="{ACCF55E4-A5FB-BA73-0EBF-460D22D4E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20733" y="5734415"/>
            <a:ext cx="329505" cy="44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endParaRPr kumimoji="0" lang="zh-TW" altLang="en-US" sz="2000" b="0" i="0" u="none" strike="noStrike" kern="1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2" name="圖片 41">
            <a:extLst>
              <a:ext uri="{FF2B5EF4-FFF2-40B4-BE49-F238E27FC236}">
                <a16:creationId xmlns:a16="http://schemas.microsoft.com/office/drawing/2014/main" id="{BA81F5FB-1DA8-AA47-D5EB-7314C22BD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567" y="674067"/>
            <a:ext cx="3237527" cy="581543"/>
          </a:xfrm>
          <a:prstGeom prst="rect">
            <a:avLst/>
          </a:prstGeom>
        </p:spPr>
      </p:pic>
      <p:sp>
        <p:nvSpPr>
          <p:cNvPr id="39" name="文字方塊 38">
            <a:extLst>
              <a:ext uri="{FF2B5EF4-FFF2-40B4-BE49-F238E27FC236}">
                <a16:creationId xmlns:a16="http://schemas.microsoft.com/office/drawing/2014/main" id="{87D36AEA-EB43-8311-B353-B0D56D6FE6A4}"/>
              </a:ext>
            </a:extLst>
          </p:cNvPr>
          <p:cNvSpPr txBox="1"/>
          <p:nvPr/>
        </p:nvSpPr>
        <p:spPr>
          <a:xfrm>
            <a:off x="-30568" y="42183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填表範例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</a:t>
            </a:r>
            <a:r>
              <a:rPr lang="zh-TW" altLang="en-US" sz="4000" b="1" kern="1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定點裝貨</a:t>
            </a:r>
            <a:r>
              <a:rPr lang="zh-TW" altLang="en-US" sz="4000" b="1" kern="1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情境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EA159C51-1FD9-4B99-BBF1-753C988688F9}"/>
              </a:ext>
            </a:extLst>
          </p:cNvPr>
          <p:cNvSpPr txBox="1"/>
          <p:nvPr/>
        </p:nvSpPr>
        <p:spPr>
          <a:xfrm>
            <a:off x="4361228" y="1178684"/>
            <a:ext cx="61897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次出車時貨重</a:t>
            </a:r>
            <a:r>
              <a:rPr lang="en-US" altLang="zh-TW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=5</a:t>
            </a:r>
            <a:r>
              <a:rPr lang="zh-TW" altLang="en-US" sz="2000" kern="1200" dirty="0"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公噸  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非低溫商品  </a:t>
            </a:r>
            <a:r>
              <a:rPr lang="zh-TW" altLang="en-US" sz="2000" kern="1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國產內銷貨</a:t>
            </a:r>
            <a:endParaRPr lang="en-US" altLang="zh-TW" sz="2000" kern="1200" dirty="0"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E4C9DDD6-A571-6519-10B2-72C5484C2DF6}"/>
              </a:ext>
            </a:extLst>
          </p:cNvPr>
          <p:cNvSpPr txBox="1"/>
          <p:nvPr/>
        </p:nvSpPr>
        <p:spPr>
          <a:xfrm>
            <a:off x="4310146" y="5718412"/>
            <a:ext cx="77189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4    17      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稻作           宜蘭縣    羅東鎮    宜蘭縣    宜蘭市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    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  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endParaRPr lang="zh-TW" altLang="zh-TW" sz="2800" kern="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94444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4" grpId="0" animBg="1"/>
      <p:bldP spid="25" grpId="0" animBg="1"/>
      <p:bldP spid="29" grpId="0"/>
      <p:bldP spid="30" grpId="0" animBg="1"/>
      <p:bldP spid="32" grpId="0"/>
      <p:bldP spid="33" grpId="0" animBg="1"/>
      <p:bldP spid="78" grpId="0"/>
      <p:bldP spid="79" grpId="0"/>
      <p:bldP spid="80" grpId="0"/>
      <p:bldP spid="7" grpId="0" animBg="1"/>
      <p:bldP spid="8" grpId="0" animBg="1"/>
      <p:bldP spid="23" grpId="0" animBg="1"/>
      <p:bldP spid="27" grpId="0" animBg="1"/>
      <p:bldP spid="4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28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肆、備註說明</a:t>
            </a:r>
          </a:p>
          <a:p>
            <a:pPr algn="ctr"/>
            <a:endParaRPr lang="zh-TW" altLang="en-US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1B59A55-372A-46DC-9A22-21A14CB40367}"/>
              </a:ext>
            </a:extLst>
          </p:cNvPr>
          <p:cNvSpPr/>
          <p:nvPr/>
        </p:nvSpPr>
        <p:spPr>
          <a:xfrm>
            <a:off x="1230046" y="1127368"/>
            <a:ext cx="95596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備註說明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：</a:t>
            </a:r>
            <a:r>
              <a:rPr lang="zh-TW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填寫本車輛於調查期間之特殊情形（如無則毋需填寫）</a:t>
            </a:r>
            <a:endParaRPr lang="zh-TW" altLang="en-US" sz="2400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0EFF4FCD-3F86-4E20-969C-0F728F04765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696730" y="2505711"/>
            <a:ext cx="9098540" cy="32070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矩形: 圓角 7">
            <a:extLst>
              <a:ext uri="{FF2B5EF4-FFF2-40B4-BE49-F238E27FC236}">
                <a16:creationId xmlns:a16="http://schemas.microsoft.com/office/drawing/2014/main" id="{A59F2B78-0819-4019-A6CF-D9597E9E8608}"/>
              </a:ext>
            </a:extLst>
          </p:cNvPr>
          <p:cNvSpPr/>
          <p:nvPr/>
        </p:nvSpPr>
        <p:spPr>
          <a:xfrm>
            <a:off x="2006508" y="3754583"/>
            <a:ext cx="8478983" cy="1228436"/>
          </a:xfrm>
          <a:prstGeom prst="roundRect">
            <a:avLst>
              <a:gd name="adj" fmla="val 7644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85C5888B-C755-84ED-186B-262955820C43}"/>
              </a:ext>
            </a:extLst>
          </p:cNvPr>
          <p:cNvSpPr txBox="1"/>
          <p:nvPr/>
        </p:nvSpPr>
        <p:spPr>
          <a:xfrm>
            <a:off x="2489981" y="3999469"/>
            <a:ext cx="786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1.</a:t>
            </a:r>
            <a:r>
              <a:rPr lang="zh-TW" altLang="en-US" sz="1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非低溫車但有載送低溫商品。</a:t>
            </a:r>
            <a:endParaRPr lang="zh-TW" altLang="en-US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F7578D8-A0C7-BC1E-087F-1F1039E26173}"/>
              </a:ext>
            </a:extLst>
          </p:cNvPr>
          <p:cNvSpPr txBox="1"/>
          <p:nvPr/>
        </p:nvSpPr>
        <p:spPr>
          <a:xfrm>
            <a:off x="2489981" y="4642474"/>
            <a:ext cx="786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3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.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因為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，所以同縣市鄉鎮市區單程區間公里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&gt;15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公里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013F9E45-E75C-AEE8-C71F-07E281AAC630}"/>
              </a:ext>
            </a:extLst>
          </p:cNvPr>
          <p:cNvSpPr txBox="1"/>
          <p:nvPr/>
        </p:nvSpPr>
        <p:spPr>
          <a:xfrm>
            <a:off x="2489980" y="4320972"/>
            <a:ext cx="7863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2.</a:t>
            </a:r>
            <a:r>
              <a:rPr lang="zh-TW" altLang="en-US" sz="1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因為</a:t>
            </a:r>
            <a:r>
              <a:rPr lang="en-US" altLang="zh-TW" sz="1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sz="18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，所以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平均每公升燃料可行駛里程數</a:t>
            </a:r>
            <a:r>
              <a:rPr lang="en-US" altLang="zh-TW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&gt;21</a:t>
            </a:r>
            <a:r>
              <a:rPr lang="zh-TW" altLang="en-US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公里。</a:t>
            </a:r>
          </a:p>
        </p:txBody>
      </p:sp>
    </p:spTree>
    <p:extLst>
      <p:ext uri="{BB962C8B-B14F-4D97-AF65-F5344CB8AC3E}">
        <p14:creationId xmlns:p14="http://schemas.microsoft.com/office/powerpoint/2010/main" val="241634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1" animBg="1"/>
      <p:bldP spid="5" grpId="0"/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2</a:t>
            </a:fld>
            <a:endParaRPr lang="zh-TW" dirty="0"/>
          </a:p>
        </p:txBody>
      </p:sp>
      <p:sp>
        <p:nvSpPr>
          <p:cNvPr id="7" name="內容版面配置區 3"/>
          <p:cNvSpPr txBox="1">
            <a:spLocks/>
          </p:cNvSpPr>
          <p:nvPr/>
        </p:nvSpPr>
        <p:spPr>
          <a:xfrm>
            <a:off x="3203535" y="2225524"/>
            <a:ext cx="5784927" cy="3189514"/>
          </a:xfrm>
          <a:prstGeom prst="rect">
            <a:avLst/>
          </a:prstGeom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lang="zh-TW" sz="2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調查作業規定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調查問項內容說明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n"/>
            </a:pP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網路填報系統操作說明</a:t>
            </a: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zh-TW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600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381000" y="1470067"/>
            <a:ext cx="11887200" cy="10886"/>
          </a:xfrm>
          <a:prstGeom prst="line">
            <a:avLst/>
          </a:prstGeom>
          <a:ln w="127000"/>
          <a:effectLst>
            <a:outerShdw blurRad="50800" dist="50800" dir="5400000" algn="ctr" rotWithShape="0">
              <a:srgbClr val="92D050">
                <a:alpha val="7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B03F2E10-D466-4997-8F6E-47653633F9A1}"/>
              </a:ext>
            </a:extLst>
          </p:cNvPr>
          <p:cNvSpPr txBox="1"/>
          <p:nvPr/>
        </p:nvSpPr>
        <p:spPr>
          <a:xfrm>
            <a:off x="541866" y="429401"/>
            <a:ext cx="1147613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大    綱</a:t>
            </a:r>
          </a:p>
          <a:p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00423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2533650" y="1846800"/>
            <a:ext cx="7124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網路填報系統操作說明</a:t>
            </a:r>
          </a:p>
          <a:p>
            <a:pPr algn="ctr"/>
            <a:endParaRPr lang="zh-TW" altLang="en-US" sz="5400" dirty="0"/>
          </a:p>
        </p:txBody>
      </p:sp>
      <p:sp>
        <p:nvSpPr>
          <p:cNvPr id="4" name="頁尾版面配置區 1">
            <a:extLst>
              <a:ext uri="{FF2B5EF4-FFF2-40B4-BE49-F238E27FC236}">
                <a16:creationId xmlns:a16="http://schemas.microsoft.com/office/drawing/2014/main" id="{34D0E7C6-66B5-411A-8EC2-73E54D6E8040}"/>
              </a:ext>
            </a:extLst>
          </p:cNvPr>
          <p:cNvSpPr txBox="1">
            <a:spLocks/>
          </p:cNvSpPr>
          <p:nvPr/>
        </p:nvSpPr>
        <p:spPr>
          <a:xfrm>
            <a:off x="988363" y="6629400"/>
            <a:ext cx="11230857" cy="228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lang="zh-TW" sz="1100" b="1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https://survey.motc.gov.tw</a:t>
            </a: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01262656-82D2-452B-82A9-76E252A83CBE}"/>
              </a:ext>
            </a:extLst>
          </p:cNvPr>
          <p:cNvSpPr txBox="1">
            <a:spLocks/>
          </p:cNvSpPr>
          <p:nvPr/>
        </p:nvSpPr>
        <p:spPr>
          <a:xfrm>
            <a:off x="11808817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lang="zh-TW" sz="1200" b="1" i="0" baseline="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/>
              <a:pPr/>
              <a:t>29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1132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30</a:t>
            </a:fld>
            <a:endParaRPr lang="zh-TW"/>
          </a:p>
        </p:txBody>
      </p:sp>
      <p:sp>
        <p:nvSpPr>
          <p:cNvPr id="7" name="內容版面配置區 3"/>
          <p:cNvSpPr txBox="1">
            <a:spLocks/>
          </p:cNvSpPr>
          <p:nvPr/>
        </p:nvSpPr>
        <p:spPr>
          <a:xfrm>
            <a:off x="2946138" y="1992066"/>
            <a:ext cx="6299723" cy="4436533"/>
          </a:xfrm>
          <a:prstGeom prst="rect">
            <a:avLst/>
          </a:prstGeom>
        </p:spPr>
        <p:txBody>
          <a:bodyPr>
            <a:noAutofit/>
          </a:bodyPr>
          <a:lstStyle>
            <a:lvl1pPr marL="210312" indent="-210312" algn="l" defTabSz="914400" rtl="0" eaLnBrk="1" latinLnBrk="0" hangingPunct="1">
              <a:lnSpc>
                <a:spcPct val="90000"/>
              </a:lnSpc>
              <a:spcBef>
                <a:spcPts val="1100"/>
              </a:spcBef>
              <a:buFont typeface="Arial" panose="020B0604020202020204" pitchFamily="34" charset="0"/>
              <a:buChar char="•"/>
              <a:defRPr lang="zh-TW" sz="22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38912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8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2pPr>
            <a:lvl3pPr marL="676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3pPr>
            <a:lvl4pPr marL="905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4pPr>
            <a:lvl5pPr marL="11338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5pPr>
            <a:lvl6pPr marL="13624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910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196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48256" indent="-155448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Char char="•"/>
              <a:defRPr lang="zh-TW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進入首頁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登入及修改密碼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基本資料輸入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裝卸貨物狀況輸入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功能列介紹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陸、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備註說明、離開系統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n"/>
            </a:pP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p"/>
            </a:pPr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sz="36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279402" y="1600200"/>
            <a:ext cx="11887200" cy="10886"/>
          </a:xfrm>
          <a:prstGeom prst="line">
            <a:avLst/>
          </a:prstGeom>
          <a:ln w="127000"/>
          <a:effectLst>
            <a:outerShdw blurRad="50800" dist="50800" dir="5400000" algn="ctr" rotWithShape="0">
              <a:srgbClr val="92D050">
                <a:alpha val="74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F750A0B-F521-4A24-9745-3E452A4C27FC}"/>
              </a:ext>
            </a:extLst>
          </p:cNvPr>
          <p:cNvSpPr txBox="1"/>
          <p:nvPr/>
        </p:nvSpPr>
        <p:spPr>
          <a:xfrm>
            <a:off x="541866" y="429401"/>
            <a:ext cx="11476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網路填報系統操作說明</a:t>
            </a:r>
          </a:p>
          <a:p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5590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1217" y="925333"/>
            <a:ext cx="7496973" cy="5542374"/>
          </a:xfrm>
          <a:prstGeom prst="rect">
            <a:avLst/>
          </a:prstGeom>
          <a:ln>
            <a:noFill/>
          </a:ln>
        </p:spPr>
      </p:pic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31</a:t>
            </a:fld>
            <a:endParaRPr lang="zh-TW"/>
          </a:p>
        </p:txBody>
      </p:sp>
      <p:sp>
        <p:nvSpPr>
          <p:cNvPr id="15" name="圓角矩形圖說文字 14"/>
          <p:cNvSpPr/>
          <p:nvPr/>
        </p:nvSpPr>
        <p:spPr>
          <a:xfrm>
            <a:off x="1768623" y="2195008"/>
            <a:ext cx="7178732" cy="1501512"/>
          </a:xfrm>
          <a:prstGeom prst="wedgeRoundRectCallout">
            <a:avLst>
              <a:gd name="adj1" fmla="val -27681"/>
              <a:gd name="adj2" fmla="val -106401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於瀏覽器輸入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汽車貨運調查上網填報系統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網址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3600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https://survey.motc.gov.tw</a:t>
            </a:r>
            <a:endParaRPr lang="zh-TW" altLang="en-US" sz="36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515DF47-0509-4F43-9158-1EB26E98CE34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壹、進入首頁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954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94293" y="914182"/>
            <a:ext cx="6803411" cy="5029636"/>
          </a:xfrm>
          <a:prstGeom prst="rect">
            <a:avLst/>
          </a:prstGeom>
          <a:ln>
            <a:noFill/>
          </a:ln>
        </p:spPr>
      </p:pic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32</a:t>
            </a:fld>
            <a:endParaRPr lang="zh-TW"/>
          </a:p>
        </p:txBody>
      </p:sp>
      <p:sp>
        <p:nvSpPr>
          <p:cNvPr id="8" name="書卷 (水平) 7"/>
          <p:cNvSpPr/>
          <p:nvPr/>
        </p:nvSpPr>
        <p:spPr>
          <a:xfrm>
            <a:off x="6912487" y="4218724"/>
            <a:ext cx="4684597" cy="1903296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上網填報系統開放時間：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ahoma" panose="020B0604030504040204" pitchFamily="34" charset="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上半年為 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4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16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至   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5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31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日止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，下半年為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10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16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至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11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月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30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日止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，請多加利用</a:t>
            </a:r>
          </a:p>
        </p:txBody>
      </p:sp>
      <p:sp>
        <p:nvSpPr>
          <p:cNvPr id="7" name="橢圓形圖說文字 6"/>
          <p:cNvSpPr/>
          <p:nvPr/>
        </p:nvSpPr>
        <p:spPr>
          <a:xfrm>
            <a:off x="594914" y="955361"/>
            <a:ext cx="3331776" cy="1733043"/>
          </a:xfrm>
          <a:prstGeom prst="wedgeRoundRectCallout">
            <a:avLst>
              <a:gd name="adj1" fmla="val 64884"/>
              <a:gd name="adj2" fmla="val 24075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上網填報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，進入</a:t>
            </a:r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汽車貨運調查填報系統</a:t>
            </a:r>
            <a:r>
              <a:rPr lang="en-US" altLang="zh-TW" sz="2400" b="1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ysClr val="windowText" lastClr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登入頁面</a:t>
            </a:r>
          </a:p>
        </p:txBody>
      </p:sp>
      <p:sp>
        <p:nvSpPr>
          <p:cNvPr id="3" name="橢圓 2"/>
          <p:cNvSpPr/>
          <p:nvPr/>
        </p:nvSpPr>
        <p:spPr>
          <a:xfrm>
            <a:off x="4524712" y="1987902"/>
            <a:ext cx="1199932" cy="444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7BA3148-0C2C-41F4-A1E2-3A47D1911CEB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壹、進入首頁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6376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>
            <a:extLst>
              <a:ext uri="{FF2B5EF4-FFF2-40B4-BE49-F238E27FC236}">
                <a16:creationId xmlns:a16="http://schemas.microsoft.com/office/drawing/2014/main" id="{1C5323DF-671C-47E2-BEBA-C39B11DD3F31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貳、登入及修改密碼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81253" y="1198606"/>
            <a:ext cx="7029494" cy="5196775"/>
          </a:xfrm>
          <a:prstGeom prst="rect">
            <a:avLst/>
          </a:prstGeom>
          <a:ln>
            <a:noFill/>
          </a:ln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33</a:t>
            </a:fld>
            <a:endParaRPr lang="zh-TW"/>
          </a:p>
        </p:txBody>
      </p:sp>
      <p:sp>
        <p:nvSpPr>
          <p:cNvPr id="8" name="橢圓形圖說文字 7"/>
          <p:cNvSpPr/>
          <p:nvPr/>
        </p:nvSpPr>
        <p:spPr>
          <a:xfrm>
            <a:off x="7795260" y="4077311"/>
            <a:ext cx="2994660" cy="512117"/>
          </a:xfrm>
          <a:prstGeom prst="wedgeRoundRectCallout">
            <a:avLst>
              <a:gd name="adj1" fmla="val -85081"/>
              <a:gd name="adj2" fmla="val -2766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選擇自用貨車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書卷 (水平) 6"/>
          <p:cNvSpPr/>
          <p:nvPr/>
        </p:nvSpPr>
        <p:spPr>
          <a:xfrm>
            <a:off x="540978" y="1491365"/>
            <a:ext cx="4174915" cy="1701683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第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次登入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時，必須修改密碼後，以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更改後新密碼重新登入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，才能進行填報作業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5378E1C-2E0F-40BD-8959-73B8AD41F60C}"/>
              </a:ext>
            </a:extLst>
          </p:cNvPr>
          <p:cNvSpPr txBox="1"/>
          <p:nvPr/>
        </p:nvSpPr>
        <p:spPr>
          <a:xfrm>
            <a:off x="3900973" y="4660963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0000-HP</a:t>
            </a:r>
            <a:endParaRPr lang="zh-TW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80ED88A2-E843-4FE0-B22D-0FE7399DAE88}"/>
              </a:ext>
            </a:extLst>
          </p:cNvPr>
          <p:cNvSpPr/>
          <p:nvPr/>
        </p:nvSpPr>
        <p:spPr>
          <a:xfrm>
            <a:off x="4589731" y="5689785"/>
            <a:ext cx="838201" cy="444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橢圓形圖說文字 7">
            <a:extLst>
              <a:ext uri="{FF2B5EF4-FFF2-40B4-BE49-F238E27FC236}">
                <a16:creationId xmlns:a16="http://schemas.microsoft.com/office/drawing/2014/main" id="{91555ECA-5626-2570-E560-F30F77B82C3E}"/>
              </a:ext>
            </a:extLst>
          </p:cNvPr>
          <p:cNvSpPr/>
          <p:nvPr/>
        </p:nvSpPr>
        <p:spPr>
          <a:xfrm>
            <a:off x="7795260" y="4670347"/>
            <a:ext cx="2994660" cy="523726"/>
          </a:xfrm>
          <a:prstGeom prst="wedgeRoundRectCallout">
            <a:avLst>
              <a:gd name="adj1" fmla="val -109900"/>
              <a:gd name="adj2" fmla="val -25060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輸入車牌號碼</a:t>
            </a:r>
          </a:p>
        </p:txBody>
      </p:sp>
      <p:sp>
        <p:nvSpPr>
          <p:cNvPr id="10" name="橢圓形圖說文字 7">
            <a:extLst>
              <a:ext uri="{FF2B5EF4-FFF2-40B4-BE49-F238E27FC236}">
                <a16:creationId xmlns:a16="http://schemas.microsoft.com/office/drawing/2014/main" id="{F50BA1CC-E2D3-FB43-43F3-72128ABF1663}"/>
              </a:ext>
            </a:extLst>
          </p:cNvPr>
          <p:cNvSpPr/>
          <p:nvPr/>
        </p:nvSpPr>
        <p:spPr>
          <a:xfrm>
            <a:off x="7793686" y="5762891"/>
            <a:ext cx="2994660" cy="523727"/>
          </a:xfrm>
          <a:prstGeom prst="wedgeRoundRectCallout">
            <a:avLst>
              <a:gd name="adj1" fmla="val -106465"/>
              <a:gd name="adj2" fmla="val -20695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修改密碼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</a:p>
        </p:txBody>
      </p:sp>
    </p:spTree>
    <p:extLst>
      <p:ext uri="{BB962C8B-B14F-4D97-AF65-F5344CB8AC3E}">
        <p14:creationId xmlns:p14="http://schemas.microsoft.com/office/powerpoint/2010/main" val="276262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animBg="1"/>
      <p:bldP spid="7" grpId="0" animBg="1"/>
      <p:bldP spid="6" grpId="0"/>
      <p:bldP spid="12" grpId="0" animBg="1"/>
      <p:bldP spid="5" grpId="0" uiExpand="1" build="p" animBg="1"/>
      <p:bldP spid="10" grpId="0" uiExpand="1" build="p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222" y="1136301"/>
            <a:ext cx="7484410" cy="5089399"/>
          </a:xfrm>
          <a:prstGeom prst="rect">
            <a:avLst/>
          </a:prstGeom>
          <a:ln>
            <a:noFill/>
          </a:ln>
        </p:spPr>
      </p:pic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34</a:t>
            </a:fld>
            <a:endParaRPr lang="zh-TW"/>
          </a:p>
        </p:txBody>
      </p:sp>
      <p:sp>
        <p:nvSpPr>
          <p:cNvPr id="9" name="橢圓形圖說文字 8"/>
          <p:cNvSpPr/>
          <p:nvPr/>
        </p:nvSpPr>
        <p:spPr>
          <a:xfrm>
            <a:off x="7005100" y="2129167"/>
            <a:ext cx="2328701" cy="662160"/>
          </a:xfrm>
          <a:prstGeom prst="wedgeRoundRectCallout">
            <a:avLst>
              <a:gd name="adj1" fmla="val -58619"/>
              <a:gd name="adj2" fmla="val 146327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原密碼為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0000</a:t>
            </a:r>
            <a:endParaRPr lang="zh-TW" altLang="en-US" sz="24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890915" y="2067334"/>
            <a:ext cx="3416205" cy="1841316"/>
          </a:xfrm>
          <a:prstGeom prst="wedgeRoundRectCallout">
            <a:avLst>
              <a:gd name="adj1" fmla="val 69911"/>
              <a:gd name="adj2" fmla="val 64897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本欄主要做為未來忘記密碼或通知事項使用</a:t>
            </a:r>
            <a:endParaRPr lang="en-US" altLang="zh-TW" sz="2400" dirty="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請填寫可收到通知之電子信箱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24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橢圓形圖說文字 11"/>
          <p:cNvSpPr/>
          <p:nvPr/>
        </p:nvSpPr>
        <p:spPr>
          <a:xfrm>
            <a:off x="1545026" y="4528467"/>
            <a:ext cx="3262249" cy="1359085"/>
          </a:xfrm>
          <a:prstGeom prst="wedgeRoundRectCallout">
            <a:avLst>
              <a:gd name="adj1" fmla="val 73115"/>
              <a:gd name="adj2" fmla="val -8125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輸入完成按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鈕即修改成功，請用新密碼重新登入系統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613A16C2-84F3-48C8-B110-80C1153B48D0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貳、登入及修改密碼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5CD02E61-1137-418D-9494-EEEEA54AA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394" y="3426241"/>
            <a:ext cx="5776065" cy="1102485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</p:pic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BF313C5-23EF-4358-B9C9-169BAE39DEC7}"/>
              </a:ext>
            </a:extLst>
          </p:cNvPr>
          <p:cNvSpPr/>
          <p:nvPr/>
        </p:nvSpPr>
        <p:spPr>
          <a:xfrm>
            <a:off x="6182394" y="3452908"/>
            <a:ext cx="5685267" cy="301069"/>
          </a:xfrm>
          <a:prstGeom prst="roundRect">
            <a:avLst/>
          </a:prstGeom>
          <a:solidFill>
            <a:srgbClr val="009E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72056D2-6728-4529-82B1-EF404E06FFDF}"/>
              </a:ext>
            </a:extLst>
          </p:cNvPr>
          <p:cNvSpPr/>
          <p:nvPr/>
        </p:nvSpPr>
        <p:spPr>
          <a:xfrm>
            <a:off x="6182394" y="3791661"/>
            <a:ext cx="5497513" cy="301069"/>
          </a:xfrm>
          <a:prstGeom prst="roundRect">
            <a:avLst/>
          </a:prstGeom>
          <a:solidFill>
            <a:srgbClr val="009E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323A7265-CDCD-4049-961C-B47DCC7EB214}"/>
              </a:ext>
            </a:extLst>
          </p:cNvPr>
          <p:cNvSpPr/>
          <p:nvPr/>
        </p:nvSpPr>
        <p:spPr>
          <a:xfrm>
            <a:off x="9294053" y="4157678"/>
            <a:ext cx="1402914" cy="293152"/>
          </a:xfrm>
          <a:prstGeom prst="roundRect">
            <a:avLst/>
          </a:prstGeom>
          <a:solidFill>
            <a:srgbClr val="009E4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2079E876-3E2C-447B-93D6-A7FF7F56751F}"/>
              </a:ext>
            </a:extLst>
          </p:cNvPr>
          <p:cNvCxnSpPr/>
          <p:nvPr/>
        </p:nvCxnSpPr>
        <p:spPr>
          <a:xfrm>
            <a:off x="9678186" y="4089962"/>
            <a:ext cx="1764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 2">
            <a:extLst>
              <a:ext uri="{FF2B5EF4-FFF2-40B4-BE49-F238E27FC236}">
                <a16:creationId xmlns:a16="http://schemas.microsoft.com/office/drawing/2014/main" id="{5A38C0E7-8DBB-478C-B657-B259240DF969}"/>
              </a:ext>
            </a:extLst>
          </p:cNvPr>
          <p:cNvSpPr/>
          <p:nvPr/>
        </p:nvSpPr>
        <p:spPr>
          <a:xfrm>
            <a:off x="4855305" y="5309547"/>
            <a:ext cx="3650912" cy="632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C64A2CD7-CE3B-46E9-A1A4-9FD9C0465C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00" y="5366585"/>
            <a:ext cx="3348397" cy="639113"/>
          </a:xfrm>
          <a:prstGeom prst="rect">
            <a:avLst/>
          </a:prstGeom>
          <a:ln w="12700">
            <a:noFill/>
            <a:prstDash val="lgDash"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B38819EB-B518-450F-88B2-157B10586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215" y="5343405"/>
            <a:ext cx="3348397" cy="639113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</p:pic>
      <p:sp>
        <p:nvSpPr>
          <p:cNvPr id="22" name="橢圓 21">
            <a:extLst>
              <a:ext uri="{FF2B5EF4-FFF2-40B4-BE49-F238E27FC236}">
                <a16:creationId xmlns:a16="http://schemas.microsoft.com/office/drawing/2014/main" id="{C2BE1055-DB46-4C8D-9647-540D8A4364D3}"/>
              </a:ext>
            </a:extLst>
          </p:cNvPr>
          <p:cNvSpPr/>
          <p:nvPr/>
        </p:nvSpPr>
        <p:spPr>
          <a:xfrm>
            <a:off x="4913501" y="4094472"/>
            <a:ext cx="884833" cy="3563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F64D8CB9-9103-406A-84AD-4713C9A72016}"/>
              </a:ext>
            </a:extLst>
          </p:cNvPr>
          <p:cNvSpPr/>
          <p:nvPr/>
        </p:nvSpPr>
        <p:spPr>
          <a:xfrm>
            <a:off x="5611023" y="4964913"/>
            <a:ext cx="884833" cy="3563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8479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324 L 0.17305 -0.2444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1206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7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6" grpId="0" animBg="1"/>
      <p:bldP spid="17" grpId="0" animBg="1"/>
      <p:bldP spid="18" grpId="0" animBg="1"/>
      <p:bldP spid="22" grpId="0" animBg="1"/>
      <p:bldP spid="2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8529" y="1198800"/>
            <a:ext cx="7562919" cy="5198400"/>
          </a:xfrm>
          <a:prstGeom prst="rect">
            <a:avLst/>
          </a:prstGeom>
          <a:ln>
            <a:noFill/>
          </a:ln>
        </p:spPr>
      </p:pic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35</a:t>
            </a:fld>
            <a:endParaRPr lang="zh-TW"/>
          </a:p>
        </p:txBody>
      </p:sp>
      <p:sp>
        <p:nvSpPr>
          <p:cNvPr id="14" name="橢圓形圖說文字 13"/>
          <p:cNvSpPr/>
          <p:nvPr/>
        </p:nvSpPr>
        <p:spPr>
          <a:xfrm>
            <a:off x="6936806" y="4196610"/>
            <a:ext cx="2410786" cy="1124150"/>
          </a:xfrm>
          <a:prstGeom prst="wedgeRoundRectCallout">
            <a:avLst>
              <a:gd name="adj1" fmla="val -94535"/>
              <a:gd name="adj2" fmla="val 18925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請用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更改後新密碼重新登入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222C16D3-9593-4103-97DE-BC27C9A2EF3E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貳、登入及修改密碼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13" name="橢圓 12">
            <a:extLst>
              <a:ext uri="{FF2B5EF4-FFF2-40B4-BE49-F238E27FC236}">
                <a16:creationId xmlns:a16="http://schemas.microsoft.com/office/drawing/2014/main" id="{CC9209C1-8F51-4159-952F-C06232E1603F}"/>
              </a:ext>
            </a:extLst>
          </p:cNvPr>
          <p:cNvSpPr/>
          <p:nvPr/>
        </p:nvSpPr>
        <p:spPr>
          <a:xfrm>
            <a:off x="3676470" y="5635754"/>
            <a:ext cx="842941" cy="444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5040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8ABEEF1A-4B50-457C-A172-2586FE6B8420}"/>
              </a:ext>
            </a:extLst>
          </p:cNvPr>
          <p:cNvSpPr txBox="1"/>
          <p:nvPr/>
        </p:nvSpPr>
        <p:spPr>
          <a:xfrm>
            <a:off x="3650513" y="2685341"/>
            <a:ext cx="525785" cy="15388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zh-TW" sz="1000" dirty="0">
                <a:solidFill>
                  <a:schemeClr val="bg1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0000-HP</a:t>
            </a:r>
            <a:endParaRPr lang="zh-TW" altLang="en-US" sz="1000" dirty="0">
              <a:solidFill>
                <a:schemeClr val="bg1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84B0AD9A-3B64-1293-AAAE-5200FCEACE85}"/>
              </a:ext>
            </a:extLst>
          </p:cNvPr>
          <p:cNvSpPr txBox="1"/>
          <p:nvPr/>
        </p:nvSpPr>
        <p:spPr>
          <a:xfrm>
            <a:off x="4265571" y="3625324"/>
            <a:ext cx="829020" cy="1538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endParaRPr lang="zh-TW" alt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BE48C6A0-E2DC-342A-4FD5-18002AECD51B}"/>
              </a:ext>
            </a:extLst>
          </p:cNvPr>
          <p:cNvGrpSpPr/>
          <p:nvPr/>
        </p:nvGrpSpPr>
        <p:grpSpPr>
          <a:xfrm>
            <a:off x="2923200" y="1004581"/>
            <a:ext cx="6785159" cy="5525638"/>
            <a:chOff x="2923200" y="1004581"/>
            <a:chExt cx="6785159" cy="5525638"/>
          </a:xfrm>
        </p:grpSpPr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22B1730E-ACCB-42BF-98AA-AF1CECA2C4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3200" y="1004581"/>
              <a:ext cx="6785159" cy="5525638"/>
            </a:xfrm>
            <a:prstGeom prst="rect">
              <a:avLst/>
            </a:prstGeom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30217EB1-0784-B119-B2F1-E5A23EBF47AD}"/>
                </a:ext>
              </a:extLst>
            </p:cNvPr>
            <p:cNvSpPr txBox="1"/>
            <p:nvPr/>
          </p:nvSpPr>
          <p:spPr>
            <a:xfrm>
              <a:off x="3671061" y="2693602"/>
              <a:ext cx="573962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文字方塊 7">
              <a:extLst>
                <a:ext uri="{FF2B5EF4-FFF2-40B4-BE49-F238E27FC236}">
                  <a16:creationId xmlns:a16="http://schemas.microsoft.com/office/drawing/2014/main" id="{12147B64-C99E-69E3-134C-1917E59FAEF2}"/>
                </a:ext>
              </a:extLst>
            </p:cNvPr>
            <p:cNvSpPr txBox="1"/>
            <p:nvPr/>
          </p:nvSpPr>
          <p:spPr>
            <a:xfrm>
              <a:off x="3660787" y="3864884"/>
              <a:ext cx="829020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09XXXXXXXX</a:t>
              </a:r>
              <a:endPara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1AEA38C-0CF9-374D-C2FD-EF66EFA5A84E}"/>
                </a:ext>
              </a:extLst>
            </p:cNvPr>
            <p:cNvSpPr txBox="1"/>
            <p:nvPr/>
          </p:nvSpPr>
          <p:spPr>
            <a:xfrm>
              <a:off x="5102695" y="4111945"/>
              <a:ext cx="1236459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</a:t>
              </a:r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23A81956-FA08-9E1D-C500-B0B2DFA870DA}"/>
                </a:ext>
              </a:extLst>
            </p:cNvPr>
            <p:cNvSpPr txBox="1"/>
            <p:nvPr/>
          </p:nvSpPr>
          <p:spPr>
            <a:xfrm>
              <a:off x="5581357" y="4345157"/>
              <a:ext cx="1236459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</a:t>
              </a:r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r>
                <a:rPr lang="en-US" altLang="zh-TW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</a:p>
          </p:txBody>
        </p:sp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63B12782-699B-5187-89AB-275CBEBDA1BB}"/>
                </a:ext>
              </a:extLst>
            </p:cNvPr>
            <p:cNvSpPr txBox="1"/>
            <p:nvPr/>
          </p:nvSpPr>
          <p:spPr>
            <a:xfrm>
              <a:off x="3650513" y="3395920"/>
              <a:ext cx="1133836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OOO</a:t>
              </a:r>
              <a:endPara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B69048F7-3010-4C11-41C0-B56C1915EB95}"/>
                </a:ext>
              </a:extLst>
            </p:cNvPr>
            <p:cNvSpPr txBox="1"/>
            <p:nvPr/>
          </p:nvSpPr>
          <p:spPr>
            <a:xfrm>
              <a:off x="4268427" y="3625324"/>
              <a:ext cx="714539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zh-TW" altLang="en-US" sz="10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26D92682-257F-BCEC-FA1C-9F1B52AF12FC}"/>
                </a:ext>
              </a:extLst>
            </p:cNvPr>
            <p:cNvSpPr txBox="1"/>
            <p:nvPr/>
          </p:nvSpPr>
          <p:spPr>
            <a:xfrm>
              <a:off x="3660787" y="3159375"/>
              <a:ext cx="1133836" cy="1538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10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企業社</a:t>
              </a: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7982EAC-D10F-4957-8CBC-A374181EA2BD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參、基本資料輸入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36</a:t>
            </a:fld>
            <a:endParaRPr lang="zh-TW" altLang="en-US"/>
          </a:p>
        </p:txBody>
      </p:sp>
      <p:sp>
        <p:nvSpPr>
          <p:cNvPr id="9" name="矩形: 圓角 8"/>
          <p:cNvSpPr/>
          <p:nvPr/>
        </p:nvSpPr>
        <p:spPr>
          <a:xfrm>
            <a:off x="2924249" y="2588217"/>
            <a:ext cx="6784109" cy="2318476"/>
          </a:xfrm>
          <a:prstGeom prst="roundRect">
            <a:avLst>
              <a:gd name="adj" fmla="val 388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4081114" y="1666898"/>
            <a:ext cx="4445942" cy="5604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書卷 (水平) 11"/>
          <p:cNvSpPr/>
          <p:nvPr/>
        </p:nvSpPr>
        <p:spPr>
          <a:xfrm>
            <a:off x="7699205" y="2274246"/>
            <a:ext cx="3766369" cy="1673863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基本資料由系統自動帶出，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請確認資料是否正確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，若有異動請直接修改之</a:t>
            </a:r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9A2C5F4A-E78D-1139-2678-FFCA4D0BE674}"/>
              </a:ext>
            </a:extLst>
          </p:cNvPr>
          <p:cNvSpPr/>
          <p:nvPr/>
        </p:nvSpPr>
        <p:spPr>
          <a:xfrm>
            <a:off x="6595111" y="4598226"/>
            <a:ext cx="548640" cy="153888"/>
          </a:xfrm>
          <a:prstGeom prst="roundRect">
            <a:avLst/>
          </a:prstGeom>
          <a:solidFill>
            <a:srgbClr val="D9D9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8080"/>
              </a:highlight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9402B78C-1696-6F04-CA97-4963FA07A7FB}"/>
              </a:ext>
            </a:extLst>
          </p:cNvPr>
          <p:cNvSpPr/>
          <p:nvPr/>
        </p:nvSpPr>
        <p:spPr>
          <a:xfrm>
            <a:off x="4625696" y="4587959"/>
            <a:ext cx="548640" cy="164155"/>
          </a:xfrm>
          <a:prstGeom prst="roundRect">
            <a:avLst/>
          </a:prstGeom>
          <a:solidFill>
            <a:srgbClr val="D9D9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highlight>
                <a:srgbClr val="008080"/>
              </a:highlight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9327CA2-71C3-E568-616A-4D0D130A6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038" y="5389272"/>
            <a:ext cx="1008336" cy="31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08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 animBg="1"/>
      <p:bldP spid="2" grpId="1" animBg="1"/>
      <p:bldP spid="12" grpId="0" animBg="1"/>
      <p:bldP spid="5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ECDFD861-11D5-4FAD-81D5-B94437C8C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23200" y="999017"/>
            <a:ext cx="6785159" cy="5536765"/>
          </a:xfrm>
          <a:prstGeom prst="rect">
            <a:avLst/>
          </a:prstGeom>
        </p:spPr>
      </p:pic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37</a:t>
            </a:fld>
            <a:endParaRPr lang="zh-TW" altLang="en-US"/>
          </a:p>
        </p:txBody>
      </p:sp>
      <p:sp>
        <p:nvSpPr>
          <p:cNvPr id="13" name="矩形: 圓角 12"/>
          <p:cNvSpPr/>
          <p:nvPr/>
        </p:nvSpPr>
        <p:spPr>
          <a:xfrm>
            <a:off x="2973644" y="5369331"/>
            <a:ext cx="6639279" cy="37037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277B42F4-8B82-499A-A11C-A36668F44BDE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參、基本資料輸入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9" name="矩形: 圓角 8"/>
          <p:cNvSpPr/>
          <p:nvPr/>
        </p:nvSpPr>
        <p:spPr>
          <a:xfrm>
            <a:off x="2973644" y="4977069"/>
            <a:ext cx="6639279" cy="39120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圖說文字 11"/>
          <p:cNvSpPr/>
          <p:nvPr/>
        </p:nvSpPr>
        <p:spPr>
          <a:xfrm>
            <a:off x="837560" y="1932434"/>
            <a:ext cx="3945571" cy="1950137"/>
          </a:xfrm>
          <a:prstGeom prst="wedgeRoundRectCallout">
            <a:avLst>
              <a:gd name="adj1" fmla="val -1049"/>
              <a:gd name="adj2" fmla="val 106979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若該車輛在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調查期間內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均未載貨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，請下拉選擇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『7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日未載貨原因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，裝卸貨資料則不用填寫。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圖說文字 9"/>
          <p:cNvSpPr/>
          <p:nvPr/>
        </p:nvSpPr>
        <p:spPr>
          <a:xfrm>
            <a:off x="7780822" y="2430925"/>
            <a:ext cx="3862704" cy="2341338"/>
          </a:xfrm>
          <a:prstGeom prst="wedgeRoundRectCallout">
            <a:avLst>
              <a:gd name="adj1" fmla="val 1403"/>
              <a:gd name="adj2" fmla="val 82803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在同一起訖點裝卸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多種商品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請勾選</a:t>
            </a:r>
            <a:r>
              <a:rPr lang="en-US" altLang="zh-TW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多種商品沿途裝卸貨物</a:t>
            </a:r>
            <a:r>
              <a:rPr lang="en-US" altLang="zh-TW" sz="2400" b="1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，在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裝卸貨物狀況資料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即可填報同一起訖點，不同商品之裝卸貨物情形。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9C01498-2C48-4D7D-3EF1-57455C7664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621" y="5411235"/>
            <a:ext cx="1084040" cy="2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8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9" grpId="1" animBg="1"/>
      <p:bldP spid="12" grpId="0" animBg="1"/>
      <p:bldP spid="12" grpId="1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16599082-2D0A-4176-931F-C7D5E7281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23200" y="999017"/>
            <a:ext cx="6785159" cy="5536765"/>
          </a:xfrm>
          <a:prstGeom prst="rect">
            <a:avLst/>
          </a:prstGeom>
        </p:spPr>
      </p:pic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38</a:t>
            </a:fld>
            <a:endParaRPr lang="zh-TW" altLang="en-US"/>
          </a:p>
        </p:txBody>
      </p:sp>
      <p:sp>
        <p:nvSpPr>
          <p:cNvPr id="10" name="矩形圖說文字 9"/>
          <p:cNvSpPr/>
          <p:nvPr/>
        </p:nvSpPr>
        <p:spPr>
          <a:xfrm>
            <a:off x="8304552" y="3627620"/>
            <a:ext cx="3153622" cy="1572952"/>
          </a:xfrm>
          <a:prstGeom prst="wedgeRoundRectCallout">
            <a:avLst>
              <a:gd name="adj1" fmla="val 81"/>
              <a:gd name="adj2" fmla="val 82133"/>
              <a:gd name="adj3" fmla="val 16667"/>
            </a:avLst>
          </a:prstGeom>
          <a:solidFill>
            <a:srgbClr val="FEFCD4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由車籍資料預設，若與事實不符，請與交通部承辦人聯絡。</a:t>
            </a:r>
          </a:p>
        </p:txBody>
      </p:sp>
      <p:sp>
        <p:nvSpPr>
          <p:cNvPr id="13" name="矩形: 圓角 12"/>
          <p:cNvSpPr/>
          <p:nvPr/>
        </p:nvSpPr>
        <p:spPr>
          <a:xfrm>
            <a:off x="2923200" y="5707626"/>
            <a:ext cx="6785158" cy="26101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97FD1BAC-BFB8-43B9-9CBB-1DAFF8A06E08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參、基本資料輸入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5DC9D3E3-8D23-C732-9959-2B11A50E65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621" y="5411235"/>
            <a:ext cx="1084040" cy="2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9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>
            <a:extLst>
              <a:ext uri="{FF2B5EF4-FFF2-40B4-BE49-F238E27FC236}">
                <a16:creationId xmlns:a16="http://schemas.microsoft.com/office/drawing/2014/main" id="{B9E10209-3F24-8829-26FB-0DB0BAAFA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50264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>
            <a:extLst>
              <a:ext uri="{FF2B5EF4-FFF2-40B4-BE49-F238E27FC236}">
                <a16:creationId xmlns:a16="http://schemas.microsoft.com/office/drawing/2014/main" id="{D3ACC1A5-6708-6BD5-B8ED-EA1BC2793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</a:t>
            </a:fld>
            <a:endParaRPr lang="zh-TW" altLang="en-US" dirty="0"/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946E3F2A-BDAB-192F-3083-FC2A7FDB9E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079490"/>
              </p:ext>
            </p:extLst>
          </p:nvPr>
        </p:nvGraphicFramePr>
        <p:xfrm>
          <a:off x="589722" y="806756"/>
          <a:ext cx="11456504" cy="5660305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2296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15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445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7385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提問單位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問</a:t>
                      </a:r>
                      <a:r>
                        <a:rPr lang="en-US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</a:t>
                      </a:r>
                      <a:r>
                        <a:rPr lang="zh-TW" altLang="en-US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</a:t>
                      </a:r>
                      <a:r>
                        <a:rPr lang="en-US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  </a:t>
                      </a:r>
                      <a:r>
                        <a:rPr lang="zh-TW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題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</a:pPr>
                      <a:r>
                        <a:rPr lang="zh-TW" sz="2400" b="1" kern="100" dirty="0">
                          <a:solidFill>
                            <a:schemeClr val="bg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處理情形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6589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alt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宜蘭縣政府主計處</a:t>
                      </a:r>
                      <a:endParaRPr 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endParaRPr lang="en-US" alt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相關表件由系統產製時，能產生</a:t>
                      </a:r>
                      <a:r>
                        <a:rPr lang="en-US" altLang="zh-TW" sz="20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ods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endParaRPr lang="en-US" alt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系統目前產製表件時，已能產生</a:t>
                      </a:r>
                      <a:r>
                        <a:rPr lang="en-US" altLang="zh-TW" sz="2000" kern="100" dirty="0" err="1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ods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檔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6195">
                <a:tc>
                  <a:txBody>
                    <a:bodyPr/>
                    <a:lstStyle/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en-US" alt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彰化縣政府主計處</a:t>
                      </a:r>
                      <a:endParaRPr 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關於油耗欄位之檢核條件，是否可以改成由系統跳出警示，但有備註時即可儲存資料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關於油耗欄位目前系統檢核條件放寬至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公里，當填寫大於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21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公里時，系統會跳出警示，審核備註填寫相關說明即可儲存資料</a:t>
                      </a:r>
                      <a:r>
                        <a:rPr 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806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彰化縣政府主計處</a:t>
                      </a:r>
                      <a:endParaRPr lang="zh-TW" alt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曳引車載重填寫方式。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目前針對曳引車部分，系統調查名冊查詢畫面，已新增</a:t>
                      </a:r>
                      <a:r>
                        <a:rPr lang="zh-TW" altLang="zh-TW" sz="18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「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總聯結重量</a:t>
                      </a:r>
                      <a:r>
                        <a:rPr lang="zh-TW" altLang="zh-TW" sz="18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」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欄位。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6361576"/>
                  </a:ext>
                </a:extLst>
              </a:tr>
              <a:tr h="10887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彰化縣政府主計處</a:t>
                      </a:r>
                      <a:endParaRPr lang="zh-TW" alt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希望系統帳號改成與基網人員編號一致。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系統除總管理者之帳號不可變更外，其餘帳號總長度修改為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15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字元，編碼規則為前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3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碼為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c + 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縣市代碼，第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4~15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碼可自由編列。</a:t>
                      </a:r>
                      <a:endParaRPr lang="zh-TW" sz="2000" kern="100" dirty="0">
                        <a:effectLst/>
                        <a:highlight>
                          <a:srgbClr val="FFFF00"/>
                        </a:highlight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1808229"/>
                  </a:ext>
                </a:extLst>
              </a:tr>
              <a:tr h="10532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新北市政府主計處</a:t>
                      </a:r>
                      <a:endParaRPr lang="en-US" alt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ts val="17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南投縣政府主計處</a:t>
                      </a:r>
                      <a:endParaRPr lang="zh-TW" alt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  <a:p>
                      <a:pPr algn="ctr">
                        <a:lnSpc>
                          <a:spcPts val="1700"/>
                        </a:lnSpc>
                        <a:spcAft>
                          <a:spcPts val="0"/>
                        </a:spcAft>
                      </a:pPr>
                      <a:endParaRPr lang="zh-TW" sz="20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分配樣本時，可以增加整批匯入功能，避免需要人工點選。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1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系統目前已完成在</a:t>
                      </a:r>
                      <a:r>
                        <a:rPr lang="en-US" altLang="zh-TW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Excel</a:t>
                      </a:r>
                      <a:r>
                        <a:rPr lang="zh-TW" altLang="en-US" sz="20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Times New Roman"/>
                        </a:rPr>
                        <a:t>填寫各樣本分配之調查員及審核員後，再將檔案匯入系統之功能。</a:t>
                      </a:r>
                      <a:endParaRPr lang="zh-TW" sz="20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1998341"/>
                  </a:ext>
                </a:extLst>
              </a:tr>
            </a:tbl>
          </a:graphicData>
        </a:graphic>
      </p:graphicFrame>
      <p:sp>
        <p:nvSpPr>
          <p:cNvPr id="5" name="文字方塊 4">
            <a:extLst>
              <a:ext uri="{FF2B5EF4-FFF2-40B4-BE49-F238E27FC236}">
                <a16:creationId xmlns:a16="http://schemas.microsoft.com/office/drawing/2014/main" id="{C292EB25-93FB-7364-75E4-AD30BFCBD31C}"/>
              </a:ext>
            </a:extLst>
          </p:cNvPr>
          <p:cNvSpPr txBox="1"/>
          <p:nvPr/>
        </p:nvSpPr>
        <p:spPr>
          <a:xfrm>
            <a:off x="1563914" y="221981"/>
            <a:ext cx="9064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dirty="0">
                <a:solidFill>
                  <a:srgbClr val="C80974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zh-TW" sz="32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年各單位所提問題之處理情形</a:t>
            </a:r>
            <a:endParaRPr lang="zh-TW" altLang="en-US" sz="3200" dirty="0">
              <a:solidFill>
                <a:srgbClr val="0070C0"/>
              </a:solidFill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5B319CE2-660E-15C0-7DCF-788F44D61FBF}"/>
              </a:ext>
            </a:extLst>
          </p:cNvPr>
          <p:cNvGrpSpPr/>
          <p:nvPr/>
        </p:nvGrpSpPr>
        <p:grpSpPr>
          <a:xfrm>
            <a:off x="6221070" y="2134012"/>
            <a:ext cx="5950226" cy="1951118"/>
            <a:chOff x="6221070" y="2134012"/>
            <a:chExt cx="5950226" cy="1951118"/>
          </a:xfrm>
        </p:grpSpPr>
        <p:grpSp>
          <p:nvGrpSpPr>
            <p:cNvPr id="11" name="群組 10">
              <a:extLst>
                <a:ext uri="{FF2B5EF4-FFF2-40B4-BE49-F238E27FC236}">
                  <a16:creationId xmlns:a16="http://schemas.microsoft.com/office/drawing/2014/main" id="{7FA4DC74-D6C9-B4FC-547E-207EF817FF59}"/>
                </a:ext>
              </a:extLst>
            </p:cNvPr>
            <p:cNvGrpSpPr/>
            <p:nvPr/>
          </p:nvGrpSpPr>
          <p:grpSpPr>
            <a:xfrm>
              <a:off x="6221070" y="2134012"/>
              <a:ext cx="5950226" cy="1951118"/>
              <a:chOff x="6221070" y="2134012"/>
              <a:chExt cx="5950226" cy="1951118"/>
            </a:xfrm>
          </p:grpSpPr>
          <p:grpSp>
            <p:nvGrpSpPr>
              <p:cNvPr id="9" name="群組 8">
                <a:extLst>
                  <a:ext uri="{FF2B5EF4-FFF2-40B4-BE49-F238E27FC236}">
                    <a16:creationId xmlns:a16="http://schemas.microsoft.com/office/drawing/2014/main" id="{501FDB90-3A12-46A5-28C5-081A4DAC8B53}"/>
                  </a:ext>
                </a:extLst>
              </p:cNvPr>
              <p:cNvGrpSpPr/>
              <p:nvPr/>
            </p:nvGrpSpPr>
            <p:grpSpPr>
              <a:xfrm>
                <a:off x="6221070" y="2134012"/>
                <a:ext cx="5950226" cy="1951118"/>
                <a:chOff x="3389243" y="3808559"/>
                <a:chExt cx="5857461" cy="1951118"/>
              </a:xfrm>
              <a:solidFill>
                <a:schemeClr val="accent1">
                  <a:lumMod val="60000"/>
                  <a:lumOff val="40000"/>
                </a:schemeClr>
              </a:solidFill>
            </p:grpSpPr>
            <p:sp>
              <p:nvSpPr>
                <p:cNvPr id="7" name="語音泡泡: 圓角矩形 6">
                  <a:extLst>
                    <a:ext uri="{FF2B5EF4-FFF2-40B4-BE49-F238E27FC236}">
                      <a16:creationId xmlns:a16="http://schemas.microsoft.com/office/drawing/2014/main" id="{3BD8BE98-5C8E-7BC2-143D-0A0A72A3E46E}"/>
                    </a:ext>
                  </a:extLst>
                </p:cNvPr>
                <p:cNvSpPr/>
                <p:nvPr/>
              </p:nvSpPr>
              <p:spPr>
                <a:xfrm>
                  <a:off x="3389243" y="3808559"/>
                  <a:ext cx="5857461" cy="1951118"/>
                </a:xfrm>
                <a:prstGeom prst="wedgeRoundRectCallout">
                  <a:avLst>
                    <a:gd name="adj1" fmla="val 5448"/>
                    <a:gd name="adj2" fmla="val 61821"/>
                    <a:gd name="adj3" fmla="val 16667"/>
                  </a:avLst>
                </a:prstGeom>
                <a:solidFill>
                  <a:schemeClr val="accent3">
                    <a:lumMod val="40000"/>
                    <a:lumOff val="60000"/>
                  </a:schemeClr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 dirty="0"/>
                </a:p>
              </p:txBody>
            </p:sp>
            <p:sp>
              <p:nvSpPr>
                <p:cNvPr id="8" name="文字方塊 2">
                  <a:extLst>
                    <a:ext uri="{FF2B5EF4-FFF2-40B4-BE49-F238E27FC236}">
                      <a16:creationId xmlns:a16="http://schemas.microsoft.com/office/drawing/2014/main" id="{B032E1EA-1262-868C-40BB-833CE0DF514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541643" y="3971977"/>
                  <a:ext cx="5552661" cy="1691640"/>
                </a:xfrm>
                <a:prstGeom prst="rect">
                  <a:avLst/>
                </a:prstGeom>
                <a:solidFill>
                  <a:schemeClr val="bg2">
                    <a:lumMod val="90000"/>
                  </a:schemeClr>
                </a:solidFill>
                <a:ln w="9525">
                  <a:solidFill>
                    <a:schemeClr val="bg1">
                      <a:lumMod val="65000"/>
                    </a:schemeClr>
                  </a:solidFill>
                  <a:prstDash val="dashDot"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indent="457200">
                    <a:lnSpc>
                      <a:spcPts val="1500"/>
                    </a:lnSpc>
                  </a:pPr>
                  <a:endParaRPr lang="en-US" sz="2000" kern="100" dirty="0">
                    <a:solidFill>
                      <a:srgbClr val="FF0000"/>
                    </a:solidFill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indent="457200">
                    <a:lnSpc>
                      <a:spcPts val="1500"/>
                    </a:lnSpc>
                  </a:pPr>
                  <a:r>
                    <a:rPr lang="en-US" sz="2000" b="1" kern="100" dirty="0">
                      <a:solidFill>
                        <a:srgbClr val="FF0000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(</a:t>
                  </a:r>
                  <a:r>
                    <a:rPr lang="zh-TW" sz="2000" b="1" kern="100" dirty="0">
                      <a:solidFill>
                        <a:srgbClr val="FF0000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縣市代碼，不可變更</a:t>
                  </a:r>
                  <a:r>
                    <a:rPr lang="en-US" sz="2000" b="1" kern="100" dirty="0">
                      <a:solidFill>
                        <a:srgbClr val="FF0000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)</a:t>
                  </a:r>
                  <a:endParaRPr lang="zh-TW" sz="2000" b="1" kern="100" dirty="0"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 </a:t>
                  </a:r>
                  <a:endParaRPr lang="zh-TW" sz="2000" b="1" kern="100" dirty="0"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 indent="685800">
                    <a:lnSpc>
                      <a:spcPts val="1500"/>
                    </a:lnSpc>
                  </a:pPr>
                  <a:r>
                    <a:rPr 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c</a:t>
                  </a:r>
                  <a:r>
                    <a:rPr lang="en-US" sz="2000" b="1" kern="100" dirty="0">
                      <a:solidFill>
                        <a:srgbClr val="FF0000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_ _</a:t>
                  </a:r>
                  <a:r>
                    <a:rPr 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+</a:t>
                  </a:r>
                  <a:r>
                    <a:rPr lang="en-US" sz="2000" b="1" kern="100" dirty="0">
                      <a:solidFill>
                        <a:srgbClr val="0F9ED5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_ _ _ _ _ _ _ _ _ _ _ _</a:t>
                  </a:r>
                  <a:r>
                    <a:rPr lang="zh-TW" altLang="en-US" sz="2000" b="1" kern="100" dirty="0">
                      <a:solidFill>
                        <a:srgbClr val="0F9ED5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  </a:t>
                  </a:r>
                  <a:endParaRPr lang="zh-TW" sz="2000" b="1" kern="100" dirty="0"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 </a:t>
                  </a:r>
                  <a:endParaRPr lang="zh-TW" sz="2000" b="1" kern="100" dirty="0"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(</a:t>
                  </a:r>
                  <a:r>
                    <a:rPr lang="zh-TW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固定，不可變更</a:t>
                  </a:r>
                  <a:r>
                    <a:rPr 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)  </a:t>
                  </a:r>
                  <a:r>
                    <a:rPr lang="en-US" sz="2000" b="1" kern="100" dirty="0">
                      <a:solidFill>
                        <a:srgbClr val="0F9ED5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(</a:t>
                  </a:r>
                  <a:r>
                    <a:rPr lang="zh-TW" sz="2000" b="1" kern="100" dirty="0">
                      <a:solidFill>
                        <a:srgbClr val="0F9ED5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自由編列，總長度上限</a:t>
                  </a:r>
                  <a:r>
                    <a:rPr lang="en-US" sz="2000" b="1" kern="100" dirty="0">
                      <a:solidFill>
                        <a:srgbClr val="0F9ED5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15</a:t>
                  </a:r>
                  <a:r>
                    <a:rPr lang="zh-TW" sz="2000" b="1" kern="100" dirty="0">
                      <a:solidFill>
                        <a:srgbClr val="0F9ED5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碼</a:t>
                  </a:r>
                  <a:r>
                    <a:rPr lang="en-US" sz="2000" b="1" kern="100" dirty="0">
                      <a:solidFill>
                        <a:srgbClr val="0F9ED5"/>
                      </a:solidFill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)</a:t>
                  </a:r>
                </a:p>
                <a:p>
                  <a:pPr>
                    <a:lnSpc>
                      <a:spcPts val="1500"/>
                    </a:lnSpc>
                  </a:pPr>
                  <a:endParaRPr lang="en-US" altLang="zh-TW" sz="2000" b="1" kern="100" dirty="0">
                    <a:solidFill>
                      <a:srgbClr val="0F9ED5"/>
                    </a:solidFill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  <a:p>
                  <a:pPr>
                    <a:lnSpc>
                      <a:spcPts val="1500"/>
                    </a:lnSpc>
                  </a:pPr>
                  <a:r>
                    <a:rPr lang="zh-TW" alt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       臺北市政府編碼規則：</a:t>
                  </a:r>
                  <a:r>
                    <a:rPr lang="en-US" altLang="zh-TW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c63+</a:t>
                  </a:r>
                  <a:r>
                    <a:rPr lang="zh-TW" altLang="en-US" sz="2000" b="1" kern="100" dirty="0">
                      <a:effectLst/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自由編列</a:t>
                  </a:r>
                  <a:endParaRPr lang="zh-TW" sz="2000" b="1" kern="100" dirty="0">
                    <a:effectLst/>
                    <a:latin typeface="微軟正黑體" panose="020B0604030504040204" pitchFamily="34" charset="-120"/>
                    <a:ea typeface="微軟正黑體" panose="020B0604030504040204" pitchFamily="34" charset="-120"/>
                  </a:endParaRPr>
                </a:p>
              </p:txBody>
            </p:sp>
          </p:grpSp>
          <p:grpSp>
            <p:nvGrpSpPr>
              <p:cNvPr id="6" name="群組 5">
                <a:extLst>
                  <a:ext uri="{FF2B5EF4-FFF2-40B4-BE49-F238E27FC236}">
                    <a16:creationId xmlns:a16="http://schemas.microsoft.com/office/drawing/2014/main" id="{D2A1250C-50F4-3C6B-2ACD-BAC37E414986}"/>
                  </a:ext>
                </a:extLst>
              </p:cNvPr>
              <p:cNvGrpSpPr/>
              <p:nvPr/>
            </p:nvGrpSpPr>
            <p:grpSpPr>
              <a:xfrm>
                <a:off x="6681116" y="2663459"/>
                <a:ext cx="3651604" cy="549730"/>
                <a:chOff x="6681116" y="2663459"/>
                <a:chExt cx="3651604" cy="549730"/>
              </a:xfrm>
            </p:grpSpPr>
            <p:cxnSp>
              <p:nvCxnSpPr>
                <p:cNvPr id="10" name="接點: 弧形 9">
                  <a:extLst>
                    <a:ext uri="{FF2B5EF4-FFF2-40B4-BE49-F238E27FC236}">
                      <a16:creationId xmlns:a16="http://schemas.microsoft.com/office/drawing/2014/main" id="{9A3734D8-FE05-F6D8-3F5B-2DB126D5EC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5400000">
                  <a:off x="7412085" y="2703734"/>
                  <a:ext cx="252000" cy="171450"/>
                </a:xfrm>
                <a:prstGeom prst="curvedConnector3">
                  <a:avLst/>
                </a:prstGeom>
                <a:ln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接點: 弧形 13">
                  <a:extLst>
                    <a:ext uri="{FF2B5EF4-FFF2-40B4-BE49-F238E27FC236}">
                      <a16:creationId xmlns:a16="http://schemas.microsoft.com/office/drawing/2014/main" id="{9FB4FE12-5962-D1C8-B8EE-1C9D46EBA6C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681116" y="3005953"/>
                  <a:ext cx="343928" cy="207236"/>
                </a:xfrm>
                <a:prstGeom prst="curvedConnector3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接點: 弧形 18">
                  <a:extLst>
                    <a:ext uri="{FF2B5EF4-FFF2-40B4-BE49-F238E27FC236}">
                      <a16:creationId xmlns:a16="http://schemas.microsoft.com/office/drawing/2014/main" id="{0EC78173-C3DE-46C9-F3BD-808D24940DC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9944100" y="3005954"/>
                  <a:ext cx="388620" cy="139601"/>
                </a:xfrm>
                <a:prstGeom prst="curvedConnector3">
                  <a:avLst/>
                </a:prstGeom>
                <a:ln>
                  <a:solidFill>
                    <a:srgbClr val="00B0F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箭號: 向右 11">
              <a:extLst>
                <a:ext uri="{FF2B5EF4-FFF2-40B4-BE49-F238E27FC236}">
                  <a16:creationId xmlns:a16="http://schemas.microsoft.com/office/drawing/2014/main" id="{722CE81E-9650-C026-17AE-8A12B19B3DE7}"/>
                </a:ext>
              </a:extLst>
            </p:cNvPr>
            <p:cNvSpPr/>
            <p:nvPr/>
          </p:nvSpPr>
          <p:spPr>
            <a:xfrm>
              <a:off x="6505303" y="3507378"/>
              <a:ext cx="343928" cy="414334"/>
            </a:xfrm>
            <a:prstGeom prst="rightArrow">
              <a:avLst>
                <a:gd name="adj1" fmla="val 50000"/>
                <a:gd name="adj2" fmla="val 34808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0650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C21E0294-2CE7-4566-8378-A468FC8C1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923200" y="999017"/>
            <a:ext cx="6785159" cy="5536765"/>
          </a:xfrm>
          <a:prstGeom prst="rect">
            <a:avLst/>
          </a:prstGeom>
        </p:spPr>
      </p:pic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39</a:t>
            </a:fld>
            <a:endParaRPr lang="zh-TW" altLang="en-US" dirty="0"/>
          </a:p>
        </p:txBody>
      </p:sp>
      <p:sp>
        <p:nvSpPr>
          <p:cNvPr id="9" name="橢圓形圖說文字 8"/>
          <p:cNvSpPr/>
          <p:nvPr/>
        </p:nvSpPr>
        <p:spPr>
          <a:xfrm>
            <a:off x="990000" y="1052632"/>
            <a:ext cx="2221351" cy="1065887"/>
          </a:xfrm>
          <a:prstGeom prst="wedgeRoundRectCallout">
            <a:avLst>
              <a:gd name="adj1" fmla="val 36623"/>
              <a:gd name="adj2" fmla="val 71531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塡寫完畢後按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儲存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</a:p>
        </p:txBody>
      </p:sp>
      <p:sp>
        <p:nvSpPr>
          <p:cNvPr id="11" name="圓角矩形 7">
            <a:extLst>
              <a:ext uri="{FF2B5EF4-FFF2-40B4-BE49-F238E27FC236}">
                <a16:creationId xmlns:a16="http://schemas.microsoft.com/office/drawing/2014/main" id="{6DE102CE-D6F1-4562-8C42-058A12C0159A}"/>
              </a:ext>
            </a:extLst>
          </p:cNvPr>
          <p:cNvSpPr/>
          <p:nvPr/>
        </p:nvSpPr>
        <p:spPr>
          <a:xfrm>
            <a:off x="2946647" y="5926216"/>
            <a:ext cx="6701446" cy="5587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圖說文字 11">
            <a:extLst>
              <a:ext uri="{FF2B5EF4-FFF2-40B4-BE49-F238E27FC236}">
                <a16:creationId xmlns:a16="http://schemas.microsoft.com/office/drawing/2014/main" id="{143E46A4-D4D1-4C6B-982C-9F5C42C9E188}"/>
              </a:ext>
            </a:extLst>
          </p:cNvPr>
          <p:cNvSpPr/>
          <p:nvPr/>
        </p:nvSpPr>
        <p:spPr>
          <a:xfrm>
            <a:off x="8187900" y="4010775"/>
            <a:ext cx="3330320" cy="1065837"/>
          </a:xfrm>
          <a:prstGeom prst="wedgeRoundRectCallout">
            <a:avLst>
              <a:gd name="adj1" fmla="val -38580"/>
              <a:gd name="adj2" fmla="val 121089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請填寫本車每公升燃料可行駛里程數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5CF548F7-B997-4707-BD9E-7AFFA422B4D2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參、基本資料輸入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F07580C2-23FC-4774-8399-C195197D1190}"/>
              </a:ext>
            </a:extLst>
          </p:cNvPr>
          <p:cNvSpPr/>
          <p:nvPr/>
        </p:nvSpPr>
        <p:spPr>
          <a:xfrm>
            <a:off x="2923200" y="2241884"/>
            <a:ext cx="910001" cy="39910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8BBAB14-5BA1-2545-38C4-B09314968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3621" y="5411235"/>
            <a:ext cx="1084040" cy="280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8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1" grpId="1" animBg="1"/>
      <p:bldP spid="13" grpId="0" animBg="1"/>
      <p:bldP spid="13" grpId="1" animBg="1"/>
      <p:bldP spid="1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>
            <a:extLst>
              <a:ext uri="{FF2B5EF4-FFF2-40B4-BE49-F238E27FC236}">
                <a16:creationId xmlns:a16="http://schemas.microsoft.com/office/drawing/2014/main" id="{36623C3D-ADC6-4C89-8547-B7BCFC2B7512}"/>
              </a:ext>
            </a:extLst>
          </p:cNvPr>
          <p:cNvGrpSpPr/>
          <p:nvPr/>
        </p:nvGrpSpPr>
        <p:grpSpPr>
          <a:xfrm>
            <a:off x="510176" y="1820047"/>
            <a:ext cx="11543599" cy="3581073"/>
            <a:chOff x="510176" y="1820047"/>
            <a:chExt cx="11543599" cy="3581073"/>
          </a:xfrm>
        </p:grpSpPr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9519965C-C39E-447D-AC42-388ECDA1A5E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10176" y="1820047"/>
              <a:ext cx="11543599" cy="358107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B499DF62-8124-4423-8391-DBD898999118}"/>
                </a:ext>
              </a:extLst>
            </p:cNvPr>
            <p:cNvSpPr txBox="1"/>
            <p:nvPr/>
          </p:nvSpPr>
          <p:spPr>
            <a:xfrm>
              <a:off x="5746027" y="2423482"/>
              <a:ext cx="726692" cy="1692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1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1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82B1CBF3-518B-4CF0-9DBA-9CA1B1EE0D96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肆、裝卸貨物狀況資料輸入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40</a:t>
            </a:fld>
            <a:endParaRPr lang="zh-TW" altLang="en-US"/>
          </a:p>
        </p:txBody>
      </p:sp>
      <p:sp>
        <p:nvSpPr>
          <p:cNvPr id="3" name="矩形: 圓角 2"/>
          <p:cNvSpPr/>
          <p:nvPr/>
        </p:nvSpPr>
        <p:spPr>
          <a:xfrm>
            <a:off x="9088609" y="2714383"/>
            <a:ext cx="1591114" cy="301808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4133448" y="1775995"/>
            <a:ext cx="4317377" cy="44146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7512975" y="829093"/>
            <a:ext cx="4434308" cy="956511"/>
          </a:xfrm>
          <a:prstGeom prst="wedgeRoundRectCallout">
            <a:avLst>
              <a:gd name="adj1" fmla="val -30131"/>
              <a:gd name="adj2" fmla="val 141272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請先輸入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「第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次出車時之貨重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空車請填０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公噸」</a:t>
            </a:r>
          </a:p>
        </p:txBody>
      </p:sp>
      <p:sp>
        <p:nvSpPr>
          <p:cNvPr id="17" name="矩形: 圓角 16"/>
          <p:cNvSpPr/>
          <p:nvPr/>
        </p:nvSpPr>
        <p:spPr>
          <a:xfrm>
            <a:off x="510176" y="3029531"/>
            <a:ext cx="3693114" cy="399470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/>
          <p:cNvSpPr/>
          <p:nvPr/>
        </p:nvSpPr>
        <p:spPr>
          <a:xfrm>
            <a:off x="6260123" y="2707672"/>
            <a:ext cx="2751721" cy="301808"/>
          </a:xfrm>
          <a:prstGeom prst="round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圖說文字 12"/>
          <p:cNvSpPr/>
          <p:nvPr/>
        </p:nvSpPr>
        <p:spPr>
          <a:xfrm>
            <a:off x="1957555" y="4438038"/>
            <a:ext cx="4138445" cy="1926163"/>
          </a:xfrm>
          <a:prstGeom prst="wedgeRoundRectCallout">
            <a:avLst>
              <a:gd name="adj1" fmla="val -42775"/>
              <a:gd name="adj2" fmla="val -97642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選擇第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次出車日期頁籤，分別填寫該日裝卸貨資料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16~22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日之間有未出車之日期則可略過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6721043" y="3751915"/>
            <a:ext cx="4434308" cy="1420497"/>
          </a:xfrm>
          <a:prstGeom prst="wedgeRoundRectCallout">
            <a:avLst>
              <a:gd name="adj1" fmla="val 26927"/>
              <a:gd name="adj2" fmla="val -99018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2" lvl="4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預設模式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以選取為主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marL="87312" lvl="4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以代碼為主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87312" lvl="4"/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代碼和選取並存</a:t>
            </a:r>
          </a:p>
        </p:txBody>
      </p:sp>
    </p:spTree>
    <p:extLst>
      <p:ext uri="{BB962C8B-B14F-4D97-AF65-F5344CB8AC3E}">
        <p14:creationId xmlns:p14="http://schemas.microsoft.com/office/powerpoint/2010/main" val="12706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" grpId="0" animBg="1"/>
      <p:bldP spid="2" grpId="1" animBg="1"/>
      <p:bldP spid="12" grpId="0" animBg="1"/>
      <p:bldP spid="12" grpId="1" animBg="1"/>
      <p:bldP spid="17" grpId="0" animBg="1"/>
      <p:bldP spid="18" grpId="0" animBg="1"/>
      <p:bldP spid="18" grpId="1" animBg="1"/>
      <p:bldP spid="13" grpId="0" animBg="1"/>
      <p:bldP spid="15" grpId="0" animBg="1"/>
      <p:bldP spid="15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EB411747-7ECA-4A6C-9325-52D24C9BE355}"/>
              </a:ext>
            </a:extLst>
          </p:cNvPr>
          <p:cNvGrpSpPr/>
          <p:nvPr/>
        </p:nvGrpSpPr>
        <p:grpSpPr>
          <a:xfrm>
            <a:off x="465599" y="1360682"/>
            <a:ext cx="11365843" cy="2965002"/>
            <a:chOff x="465599" y="1360682"/>
            <a:chExt cx="11365843" cy="296500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C4F7133E-2BAB-4922-98B9-9CB9923266D3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5599" y="1360682"/>
              <a:ext cx="11365843" cy="296500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DF28EC4A-1483-457C-875D-FFB398516B48}"/>
                </a:ext>
              </a:extLst>
            </p:cNvPr>
            <p:cNvSpPr txBox="1"/>
            <p:nvPr/>
          </p:nvSpPr>
          <p:spPr>
            <a:xfrm>
              <a:off x="5624371" y="1439080"/>
              <a:ext cx="570669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105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05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41</a:t>
            </a:fld>
            <a:endParaRPr lang="zh-TW" altLang="en-US"/>
          </a:p>
        </p:txBody>
      </p:sp>
      <p:sp>
        <p:nvSpPr>
          <p:cNvPr id="11" name="橢圓 10"/>
          <p:cNvSpPr/>
          <p:nvPr/>
        </p:nvSpPr>
        <p:spPr>
          <a:xfrm>
            <a:off x="8636075" y="1326349"/>
            <a:ext cx="709773" cy="305552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向右箭號 12"/>
          <p:cNvSpPr/>
          <p:nvPr/>
        </p:nvSpPr>
        <p:spPr>
          <a:xfrm rot="5400000">
            <a:off x="8367117" y="2093764"/>
            <a:ext cx="1247685" cy="465869"/>
          </a:xfrm>
          <a:prstGeom prst="rightArrow">
            <a:avLst>
              <a:gd name="adj1" fmla="val 28582"/>
              <a:gd name="adj2" fmla="val 44999"/>
            </a:avLst>
          </a:prstGeom>
          <a:solidFill>
            <a:srgbClr val="FF000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圓角矩形 1"/>
          <p:cNvSpPr/>
          <p:nvPr/>
        </p:nvSpPr>
        <p:spPr>
          <a:xfrm>
            <a:off x="1068793" y="2378503"/>
            <a:ext cx="1001631" cy="1166364"/>
          </a:xfrm>
          <a:prstGeom prst="roundRect">
            <a:avLst>
              <a:gd name="adj" fmla="val 9820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圓角矩形 16"/>
          <p:cNvSpPr/>
          <p:nvPr/>
        </p:nvSpPr>
        <p:spPr>
          <a:xfrm>
            <a:off x="2070425" y="2385729"/>
            <a:ext cx="3641840" cy="1158694"/>
          </a:xfrm>
          <a:prstGeom prst="roundRect">
            <a:avLst>
              <a:gd name="adj" fmla="val 480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 17"/>
          <p:cNvSpPr/>
          <p:nvPr/>
        </p:nvSpPr>
        <p:spPr>
          <a:xfrm>
            <a:off x="6228017" y="2390486"/>
            <a:ext cx="429352" cy="115869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 18"/>
          <p:cNvSpPr/>
          <p:nvPr/>
        </p:nvSpPr>
        <p:spPr>
          <a:xfrm>
            <a:off x="6672605" y="2384893"/>
            <a:ext cx="988833" cy="1156051"/>
          </a:xfrm>
          <a:prstGeom prst="roundRect">
            <a:avLst>
              <a:gd name="adj" fmla="val 843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19"/>
          <p:cNvSpPr/>
          <p:nvPr/>
        </p:nvSpPr>
        <p:spPr>
          <a:xfrm>
            <a:off x="10317465" y="2375907"/>
            <a:ext cx="847724" cy="1173273"/>
          </a:xfrm>
          <a:prstGeom prst="roundRect">
            <a:avLst>
              <a:gd name="adj" fmla="val 1025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圓角矩形 20"/>
          <p:cNvSpPr/>
          <p:nvPr/>
        </p:nvSpPr>
        <p:spPr>
          <a:xfrm>
            <a:off x="5742472" y="2382249"/>
            <a:ext cx="470309" cy="11586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9617017B-684C-4EA0-B382-E2F598C326C9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肆、裝卸貨物狀況資料輸入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50429E95-41D4-4C66-A8E2-8D4FA22242A5}"/>
              </a:ext>
            </a:extLst>
          </p:cNvPr>
          <p:cNvSpPr/>
          <p:nvPr/>
        </p:nvSpPr>
        <p:spPr>
          <a:xfrm>
            <a:off x="11166285" y="2360389"/>
            <a:ext cx="440266" cy="68889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207" y="3041479"/>
            <a:ext cx="6340838" cy="3434620"/>
          </a:xfrm>
          <a:prstGeom prst="rect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</p:pic>
      <p:sp>
        <p:nvSpPr>
          <p:cNvPr id="27" name="圓角矩形圖說文字 14">
            <a:extLst>
              <a:ext uri="{FF2B5EF4-FFF2-40B4-BE49-F238E27FC236}">
                <a16:creationId xmlns:a16="http://schemas.microsoft.com/office/drawing/2014/main" id="{9DF135A8-D39E-4B7A-9916-A778EC755891}"/>
              </a:ext>
            </a:extLst>
          </p:cNvPr>
          <p:cNvSpPr/>
          <p:nvPr/>
        </p:nvSpPr>
        <p:spPr>
          <a:xfrm>
            <a:off x="8779214" y="5020489"/>
            <a:ext cx="2429297" cy="1228023"/>
          </a:xfrm>
          <a:prstGeom prst="wedgeRoundRectCallout">
            <a:avLst>
              <a:gd name="adj1" fmla="val 32815"/>
              <a:gd name="adj2" fmla="val -158778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填入或以下拉式選擇「商品來源別」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圓角矩形圖說文字 14">
            <a:extLst>
              <a:ext uri="{FF2B5EF4-FFF2-40B4-BE49-F238E27FC236}">
                <a16:creationId xmlns:a16="http://schemas.microsoft.com/office/drawing/2014/main" id="{46E932F1-EE97-40CC-8EF5-FD41505FE0C5}"/>
              </a:ext>
            </a:extLst>
          </p:cNvPr>
          <p:cNvSpPr/>
          <p:nvPr/>
        </p:nvSpPr>
        <p:spPr>
          <a:xfrm>
            <a:off x="4549876" y="4265306"/>
            <a:ext cx="3090038" cy="1121894"/>
          </a:xfrm>
          <a:prstGeom prst="wedgeRoundRectCallout">
            <a:avLst>
              <a:gd name="adj1" fmla="val -2700"/>
              <a:gd name="adj2" fmla="val -10537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單程區間公里會依起訖點帶入預設值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圓角矩形圖說文字 14"/>
          <p:cNvSpPr/>
          <p:nvPr/>
        </p:nvSpPr>
        <p:spPr>
          <a:xfrm>
            <a:off x="387296" y="4030689"/>
            <a:ext cx="2686283" cy="1810356"/>
          </a:xfrm>
          <a:prstGeom prst="wedgeRoundRectCallout">
            <a:avLst>
              <a:gd name="adj1" fmla="val -9690"/>
              <a:gd name="adj2" fmla="val -7231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直接輸入訖點之裝卸商品名稱，或以下拉式選單選擇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『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商品名稱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』</a:t>
            </a:r>
          </a:p>
        </p:txBody>
      </p:sp>
      <p:sp>
        <p:nvSpPr>
          <p:cNvPr id="16" name="圓角矩形圖說文字 15"/>
          <p:cNvSpPr/>
          <p:nvPr/>
        </p:nvSpPr>
        <p:spPr>
          <a:xfrm>
            <a:off x="6712516" y="3544866"/>
            <a:ext cx="5118927" cy="1842333"/>
          </a:xfrm>
          <a:prstGeom prst="wedgeRoundRectCallout">
            <a:avLst>
              <a:gd name="adj1" fmla="val -6652"/>
              <a:gd name="adj2" fmla="val -14856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亦可按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里程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鈕，另外開啟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地圖網頁，先自行輸入起點及訖點查詢里程數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可輸入至鄉鎮名稱即可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，再填寫「單程區間公里」</a:t>
            </a:r>
          </a:p>
        </p:txBody>
      </p:sp>
      <p:sp>
        <p:nvSpPr>
          <p:cNvPr id="26" name="圓角矩形圖說文字 14">
            <a:extLst>
              <a:ext uri="{FF2B5EF4-FFF2-40B4-BE49-F238E27FC236}">
                <a16:creationId xmlns:a16="http://schemas.microsoft.com/office/drawing/2014/main" id="{75449B0A-FC0B-402E-88F7-5FA9AAA6DCBE}"/>
              </a:ext>
            </a:extLst>
          </p:cNvPr>
          <p:cNvSpPr/>
          <p:nvPr/>
        </p:nvSpPr>
        <p:spPr>
          <a:xfrm>
            <a:off x="5275134" y="4265305"/>
            <a:ext cx="2992566" cy="1510369"/>
          </a:xfrm>
          <a:prstGeom prst="wedgeRoundRectCallout">
            <a:avLst>
              <a:gd name="adj1" fmla="val -4180"/>
              <a:gd name="adj2" fmla="val -87065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輸入行車總次數、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訖點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的裝卸「商品」重量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AADE9EC3-CF07-48AD-AFC0-65C2E0E2AA16}"/>
              </a:ext>
            </a:extLst>
          </p:cNvPr>
          <p:cNvSpPr txBox="1"/>
          <p:nvPr/>
        </p:nvSpPr>
        <p:spPr>
          <a:xfrm>
            <a:off x="11320732" y="3182123"/>
            <a:ext cx="4408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solidFill>
                  <a:srgbClr val="FF0000"/>
                </a:solidFill>
                <a:sym typeface="Wingdings 2" panose="05020102010507070707" pitchFamily="18" charset="2"/>
              </a:rPr>
              <a:t></a:t>
            </a:r>
            <a:endParaRPr lang="zh-TW" altLang="en-US" sz="2000" dirty="0">
              <a:solidFill>
                <a:srgbClr val="FF0000"/>
              </a:solidFill>
            </a:endParaRPr>
          </a:p>
        </p:txBody>
      </p:sp>
      <p:sp>
        <p:nvSpPr>
          <p:cNvPr id="25" name="圓角矩形圖說文字 14">
            <a:extLst>
              <a:ext uri="{FF2B5EF4-FFF2-40B4-BE49-F238E27FC236}">
                <a16:creationId xmlns:a16="http://schemas.microsoft.com/office/drawing/2014/main" id="{C5641879-97CB-4B3D-973A-6D4DD97B32F9}"/>
              </a:ext>
            </a:extLst>
          </p:cNvPr>
          <p:cNvSpPr/>
          <p:nvPr/>
        </p:nvSpPr>
        <p:spPr>
          <a:xfrm>
            <a:off x="1908789" y="4625338"/>
            <a:ext cx="3745964" cy="1677025"/>
          </a:xfrm>
          <a:prstGeom prst="wedgeRoundRectCallout">
            <a:avLst>
              <a:gd name="adj1" fmla="val -1610"/>
              <a:gd name="adj2" fmla="val -93357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輸入第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次出車起訖點縣市鄉鎮，系統會自動帶出其他日期之起點並反灰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無法修改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29" name="圓角矩形圖說文字 14">
            <a:extLst>
              <a:ext uri="{FF2B5EF4-FFF2-40B4-BE49-F238E27FC236}">
                <a16:creationId xmlns:a16="http://schemas.microsoft.com/office/drawing/2014/main" id="{FB59E2F7-63CD-449E-ADBC-4813A787BBE3}"/>
              </a:ext>
            </a:extLst>
          </p:cNvPr>
          <p:cNvSpPr/>
          <p:nvPr/>
        </p:nvSpPr>
        <p:spPr>
          <a:xfrm>
            <a:off x="8545714" y="4863198"/>
            <a:ext cx="3441273" cy="1646659"/>
          </a:xfrm>
          <a:prstGeom prst="wedgeRoundRectCallout">
            <a:avLst>
              <a:gd name="adj1" fmla="val 34344"/>
              <a:gd name="adj2" fmla="val -134463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2" lvl="4" algn="just"/>
            <a:r>
              <a:rPr lang="zh-TW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冷凍車、冷藏車或保溫車載送以低溫保存之商品，則請於本問項打勾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00DE28B0-D8E2-6588-6D14-A068CC54157E}"/>
              </a:ext>
            </a:extLst>
          </p:cNvPr>
          <p:cNvGrpSpPr/>
          <p:nvPr/>
        </p:nvGrpSpPr>
        <p:grpSpPr>
          <a:xfrm>
            <a:off x="5964540" y="4984914"/>
            <a:ext cx="2843036" cy="454330"/>
            <a:chOff x="5888254" y="6175556"/>
            <a:chExt cx="2843036" cy="454330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E0C5D0A4-C9BC-8F99-1E8A-2ABE24A70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92658" y="6225317"/>
              <a:ext cx="2553056" cy="310554"/>
            </a:xfrm>
            <a:prstGeom prst="rect">
              <a:avLst/>
            </a:prstGeom>
          </p:spPr>
        </p:pic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82EE9A0E-FB93-BA2B-32B3-21F38CA93430}"/>
                </a:ext>
              </a:extLst>
            </p:cNvPr>
            <p:cNvSpPr/>
            <p:nvPr/>
          </p:nvSpPr>
          <p:spPr>
            <a:xfrm>
              <a:off x="5888254" y="6175556"/>
              <a:ext cx="2843036" cy="45433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987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3" grpId="1" animBg="1"/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30" grpId="0" animBg="1"/>
      <p:bldP spid="27" grpId="0" animBg="1"/>
      <p:bldP spid="27" grpId="1" animBg="1"/>
      <p:bldP spid="32" grpId="0" animBg="1"/>
      <p:bldP spid="32" grpId="1" animBg="1"/>
      <p:bldP spid="15" grpId="0" animBg="1"/>
      <p:bldP spid="15" grpId="1" animBg="1"/>
      <p:bldP spid="16" grpId="0" animBg="1"/>
      <p:bldP spid="16" grpId="1" animBg="1"/>
      <p:bldP spid="26" grpId="0" animBg="1"/>
      <p:bldP spid="26" grpId="1" animBg="1"/>
      <p:bldP spid="33" grpId="0"/>
      <p:bldP spid="25" grpId="0" animBg="1"/>
      <p:bldP spid="25" grpId="1" animBg="1"/>
      <p:bldP spid="2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D29C36B6-E452-4615-9286-60E297330721}"/>
              </a:ext>
            </a:extLst>
          </p:cNvPr>
          <p:cNvGrpSpPr/>
          <p:nvPr/>
        </p:nvGrpSpPr>
        <p:grpSpPr>
          <a:xfrm>
            <a:off x="595641" y="1464394"/>
            <a:ext cx="11245736" cy="3695142"/>
            <a:chOff x="-642881" y="2105648"/>
            <a:chExt cx="11245736" cy="3695142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C75EE786-86EA-4303-9E26-AB5FFA5326A0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642881" y="2105648"/>
              <a:ext cx="11245736" cy="369514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文字方塊 15">
              <a:extLst>
                <a:ext uri="{FF2B5EF4-FFF2-40B4-BE49-F238E27FC236}">
                  <a16:creationId xmlns:a16="http://schemas.microsoft.com/office/drawing/2014/main" id="{46791AA9-F2F6-4E15-A0AE-2A8E49B79EFE}"/>
                </a:ext>
              </a:extLst>
            </p:cNvPr>
            <p:cNvSpPr txBox="1"/>
            <p:nvPr/>
          </p:nvSpPr>
          <p:spPr>
            <a:xfrm>
              <a:off x="4440955" y="2690372"/>
              <a:ext cx="654648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5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05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90000" y="66312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42</a:t>
            </a:fld>
            <a:endParaRPr lang="zh-TW" altLang="en-US"/>
          </a:p>
        </p:txBody>
      </p:sp>
      <p:sp>
        <p:nvSpPr>
          <p:cNvPr id="10" name="書卷 (水平) 9"/>
          <p:cNvSpPr/>
          <p:nvPr/>
        </p:nvSpPr>
        <p:spPr>
          <a:xfrm>
            <a:off x="1394460" y="4557502"/>
            <a:ext cx="10219572" cy="1955469"/>
          </a:xfrm>
          <a:prstGeom prst="wedgeRoundRectCallout">
            <a:avLst>
              <a:gd name="adj1" fmla="val 28320"/>
              <a:gd name="adj2" fmla="val -7990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當您的貨櫃呎數為其他呎數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非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10,20,35,40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時：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若僅有一種貨櫃呎數時，請在貨櫃個數處填寫其他貨櫃呎數及個數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spcBef>
                <a:spcPts val="1200"/>
              </a:spcBef>
              <a:buFont typeface="Wingdings" panose="05000000000000000000" pitchFamily="2" charset="2"/>
              <a:buChar char="l"/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若載運二種以上貨櫃呎數時，如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呎，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個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呎貨櫃，則先換算成呎數總和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(45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x2+50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x1=140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呎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，貨櫃個數填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即可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圓角矩形圖說文字 10"/>
          <p:cNvSpPr/>
          <p:nvPr/>
        </p:nvSpPr>
        <p:spPr>
          <a:xfrm>
            <a:off x="505653" y="1537909"/>
            <a:ext cx="3584386" cy="1440834"/>
          </a:xfrm>
          <a:prstGeom prst="wedgeRoundRectCallout">
            <a:avLst>
              <a:gd name="adj1" fmla="val -21168"/>
              <a:gd name="adj2" fmla="val 8868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商品名稱為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貨櫃貨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200(</a:t>
            </a:r>
            <a:r>
              <a:rPr lang="zh-TW" altLang="en-US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空貨櫃</a:t>
            </a:r>
            <a:r>
              <a:rPr lang="en-US" altLang="zh-TW" sz="2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，必需填寫貨櫃個數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矩形: 圓角 8"/>
          <p:cNvSpPr/>
          <p:nvPr/>
        </p:nvSpPr>
        <p:spPr>
          <a:xfrm>
            <a:off x="7667271" y="3272413"/>
            <a:ext cx="1796604" cy="628834"/>
          </a:xfrm>
          <a:prstGeom prst="roundRect">
            <a:avLst>
              <a:gd name="adj" fmla="val 939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圓角矩形 3"/>
          <p:cNvSpPr/>
          <p:nvPr/>
        </p:nvSpPr>
        <p:spPr>
          <a:xfrm>
            <a:off x="1166948" y="3629615"/>
            <a:ext cx="998220" cy="2823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: 圓角 11"/>
          <p:cNvSpPr/>
          <p:nvPr/>
        </p:nvSpPr>
        <p:spPr>
          <a:xfrm>
            <a:off x="9463875" y="3277934"/>
            <a:ext cx="883804" cy="614942"/>
          </a:xfrm>
          <a:prstGeom prst="roundRect">
            <a:avLst>
              <a:gd name="adj" fmla="val 737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13" name="群組 12"/>
          <p:cNvGrpSpPr/>
          <p:nvPr/>
        </p:nvGrpSpPr>
        <p:grpSpPr>
          <a:xfrm>
            <a:off x="9599386" y="3645301"/>
            <a:ext cx="984305" cy="240554"/>
            <a:chOff x="7802626" y="3004547"/>
            <a:chExt cx="984305" cy="240554"/>
          </a:xfrm>
        </p:grpSpPr>
        <p:sp>
          <p:nvSpPr>
            <p:cNvPr id="2" name="文字方塊 1"/>
            <p:cNvSpPr txBox="1"/>
            <p:nvPr/>
          </p:nvSpPr>
          <p:spPr>
            <a:xfrm>
              <a:off x="7802626" y="3014269"/>
              <a:ext cx="4363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140</a:t>
              </a:r>
              <a:endParaRPr lang="zh-TW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5" name="文字方塊 4"/>
            <p:cNvSpPr txBox="1"/>
            <p:nvPr/>
          </p:nvSpPr>
          <p:spPr>
            <a:xfrm>
              <a:off x="8375659" y="3004547"/>
              <a:ext cx="4112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endParaRPr lang="zh-TW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1EE7FDC-0F0A-4718-87EB-ADDA8192DA4C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肆、裝卸貨物狀況資料輸入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4B4D7029-DC49-4413-B310-3D5BFA4642FD}"/>
              </a:ext>
            </a:extLst>
          </p:cNvPr>
          <p:cNvSpPr txBox="1"/>
          <p:nvPr/>
        </p:nvSpPr>
        <p:spPr>
          <a:xfrm>
            <a:off x="7877526" y="3639655"/>
            <a:ext cx="41127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endParaRPr lang="zh-TW" altLang="en-US" sz="9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AE3F412E-F4B8-4F30-A9DB-7553A0DB8C54}"/>
              </a:ext>
            </a:extLst>
          </p:cNvPr>
          <p:cNvGrpSpPr/>
          <p:nvPr/>
        </p:nvGrpSpPr>
        <p:grpSpPr>
          <a:xfrm>
            <a:off x="9654190" y="3655023"/>
            <a:ext cx="924224" cy="230832"/>
            <a:chOff x="7818683" y="3145963"/>
            <a:chExt cx="924224" cy="230832"/>
          </a:xfrm>
        </p:grpSpPr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E2CA12BC-0C1B-45A7-9C85-AB2C9191EB98}"/>
                </a:ext>
              </a:extLst>
            </p:cNvPr>
            <p:cNvSpPr txBox="1"/>
            <p:nvPr/>
          </p:nvSpPr>
          <p:spPr>
            <a:xfrm>
              <a:off x="7818683" y="3145963"/>
              <a:ext cx="436324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45</a:t>
              </a:r>
              <a:endParaRPr lang="zh-TW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F1D959F8-580A-4261-94F3-E6064F83B2AD}"/>
                </a:ext>
              </a:extLst>
            </p:cNvPr>
            <p:cNvSpPr txBox="1"/>
            <p:nvPr/>
          </p:nvSpPr>
          <p:spPr>
            <a:xfrm>
              <a:off x="8331635" y="3145963"/>
              <a:ext cx="411272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9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endParaRPr lang="zh-TW" altLang="en-US" sz="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E747104-C17F-A322-D76F-C73E6C8031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3" r="3181"/>
          <a:stretch/>
        </p:blipFill>
        <p:spPr>
          <a:xfrm>
            <a:off x="6814120" y="2967580"/>
            <a:ext cx="812801" cy="30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96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  <p:bldP spid="11" grpId="0" animBg="1"/>
      <p:bldP spid="11" grpId="1" animBg="1"/>
      <p:bldP spid="9" grpId="0" animBg="1"/>
      <p:bldP spid="9" grpId="1" animBg="1"/>
      <p:bldP spid="4" grpId="0" animBg="1"/>
      <p:bldP spid="4" grpId="1" animBg="1"/>
      <p:bldP spid="12" grpId="0" animBg="1"/>
      <p:bldP spid="22" grpId="0"/>
      <p:bldP spid="22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73E89708-B329-4CE7-947D-BFC07A819AA5}"/>
              </a:ext>
            </a:extLst>
          </p:cNvPr>
          <p:cNvGrpSpPr/>
          <p:nvPr/>
        </p:nvGrpSpPr>
        <p:grpSpPr>
          <a:xfrm>
            <a:off x="638249" y="1136301"/>
            <a:ext cx="11179001" cy="3683808"/>
            <a:chOff x="638249" y="1136301"/>
            <a:chExt cx="11179001" cy="3683808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020A7403-3E07-45CE-8B70-7F7906C1D7D6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38249" y="1136301"/>
              <a:ext cx="11179001" cy="368380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文字方塊 12">
              <a:extLst>
                <a:ext uri="{FF2B5EF4-FFF2-40B4-BE49-F238E27FC236}">
                  <a16:creationId xmlns:a16="http://schemas.microsoft.com/office/drawing/2014/main" id="{64CACE1C-AF48-402B-921A-5F435ADF4A79}"/>
                </a:ext>
              </a:extLst>
            </p:cNvPr>
            <p:cNvSpPr txBox="1"/>
            <p:nvPr/>
          </p:nvSpPr>
          <p:spPr>
            <a:xfrm>
              <a:off x="5692481" y="1719262"/>
              <a:ext cx="725943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5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05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43</a:t>
            </a:fld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19892" y="1593332"/>
            <a:ext cx="725943" cy="37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書卷 (水平) 9"/>
          <p:cNvSpPr/>
          <p:nvPr/>
        </p:nvSpPr>
        <p:spPr>
          <a:xfrm>
            <a:off x="3560114" y="4900509"/>
            <a:ext cx="7060262" cy="1296051"/>
          </a:xfrm>
          <a:prstGeom prst="roundRect">
            <a:avLst/>
          </a:prstGeom>
          <a:solidFill>
            <a:srgbClr val="CCECFF"/>
          </a:solidFill>
          <a:ln>
            <a:solidFill>
              <a:schemeClr val="tx1">
                <a:lumMod val="50000"/>
                <a:lumOff val="5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1200"/>
              </a:spcBef>
            </a:pP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資料輸入完成後，點選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儲存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ahoma" panose="020B0604030504040204" pitchFamily="34" charset="0"/>
              </a:rPr>
              <a:t>鈕，系統會進行相關資料檢核，若檢核未通過則不允許儲存，必須所有檢核皆符合才可儲存資料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2BB839BF-65F8-4F36-81D9-2DC053ACB996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肆、裝卸貨物狀況資料輸入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223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uiExpand="1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群組 24">
            <a:extLst>
              <a:ext uri="{FF2B5EF4-FFF2-40B4-BE49-F238E27FC236}">
                <a16:creationId xmlns:a16="http://schemas.microsoft.com/office/drawing/2014/main" id="{860A5708-1E5C-4B16-AEF0-4AF8D468A5E7}"/>
              </a:ext>
            </a:extLst>
          </p:cNvPr>
          <p:cNvGrpSpPr/>
          <p:nvPr/>
        </p:nvGrpSpPr>
        <p:grpSpPr>
          <a:xfrm>
            <a:off x="534388" y="1598483"/>
            <a:ext cx="11423224" cy="3661033"/>
            <a:chOff x="534388" y="1598483"/>
            <a:chExt cx="11423224" cy="3661033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388" y="1598483"/>
              <a:ext cx="11423224" cy="3661033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02FA78EA-6888-435A-94AD-33A08FF4CDCD}"/>
                </a:ext>
              </a:extLst>
            </p:cNvPr>
            <p:cNvSpPr txBox="1"/>
            <p:nvPr/>
          </p:nvSpPr>
          <p:spPr>
            <a:xfrm>
              <a:off x="5756097" y="2173968"/>
              <a:ext cx="570669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TW" sz="105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05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44</a:t>
            </a:fld>
            <a:endParaRPr lang="zh-TW" altLang="en-US" dirty="0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F6F588BE-DBAF-41B7-B070-F32D2094AD78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肆、裝卸貨物狀況資料輸入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8EF40DA-A210-4BD3-9AD6-BB2C86C97B1C}"/>
              </a:ext>
            </a:extLst>
          </p:cNvPr>
          <p:cNvSpPr/>
          <p:nvPr/>
        </p:nvSpPr>
        <p:spPr>
          <a:xfrm>
            <a:off x="5904562" y="3776783"/>
            <a:ext cx="360000" cy="187200"/>
          </a:xfrm>
          <a:prstGeom prst="roundRect">
            <a:avLst/>
          </a:prstGeom>
          <a:solidFill>
            <a:srgbClr val="FF33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9D0C8AA6-5E23-49C4-BAEC-1E427C407FCF}"/>
              </a:ext>
            </a:extLst>
          </p:cNvPr>
          <p:cNvSpPr/>
          <p:nvPr/>
        </p:nvSpPr>
        <p:spPr>
          <a:xfrm>
            <a:off x="5904562" y="4027447"/>
            <a:ext cx="360000" cy="187200"/>
          </a:xfrm>
          <a:prstGeom prst="roundRect">
            <a:avLst/>
          </a:prstGeom>
          <a:solidFill>
            <a:srgbClr val="FF33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DBD1704-2DAE-4B84-933E-6F089029A3B0}"/>
              </a:ext>
            </a:extLst>
          </p:cNvPr>
          <p:cNvSpPr/>
          <p:nvPr/>
        </p:nvSpPr>
        <p:spPr>
          <a:xfrm>
            <a:off x="7810925" y="3776783"/>
            <a:ext cx="360000" cy="187200"/>
          </a:xfrm>
          <a:prstGeom prst="roundRect">
            <a:avLst/>
          </a:prstGeom>
          <a:solidFill>
            <a:srgbClr val="FF3399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8BBEF4F-AFF4-8FAD-9ED3-66384D06F4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53" r="3181"/>
          <a:stretch/>
        </p:blipFill>
        <p:spPr>
          <a:xfrm>
            <a:off x="6849271" y="3097292"/>
            <a:ext cx="812801" cy="301808"/>
          </a:xfrm>
          <a:prstGeom prst="rect">
            <a:avLst/>
          </a:prstGeom>
        </p:spPr>
      </p:pic>
      <p:grpSp>
        <p:nvGrpSpPr>
          <p:cNvPr id="17" name="群組 16">
            <a:extLst>
              <a:ext uri="{FF2B5EF4-FFF2-40B4-BE49-F238E27FC236}">
                <a16:creationId xmlns:a16="http://schemas.microsoft.com/office/drawing/2014/main" id="{95814153-7BDC-46D4-95F3-2B64468F6F41}"/>
              </a:ext>
            </a:extLst>
          </p:cNvPr>
          <p:cNvGrpSpPr/>
          <p:nvPr/>
        </p:nvGrpSpPr>
        <p:grpSpPr>
          <a:xfrm>
            <a:off x="3921543" y="1103462"/>
            <a:ext cx="4249382" cy="2141011"/>
            <a:chOff x="3907155" y="1590926"/>
            <a:chExt cx="4249382" cy="2141011"/>
          </a:xfrm>
        </p:grpSpPr>
        <p:sp>
          <p:nvSpPr>
            <p:cNvPr id="16" name="矩形: 圓角 15">
              <a:extLst>
                <a:ext uri="{FF2B5EF4-FFF2-40B4-BE49-F238E27FC236}">
                  <a16:creationId xmlns:a16="http://schemas.microsoft.com/office/drawing/2014/main" id="{F68F0E70-DBE6-41F5-B190-61E4B9789371}"/>
                </a:ext>
              </a:extLst>
            </p:cNvPr>
            <p:cNvSpPr/>
            <p:nvPr/>
          </p:nvSpPr>
          <p:spPr>
            <a:xfrm>
              <a:off x="3907155" y="1590926"/>
              <a:ext cx="4249382" cy="2141011"/>
            </a:xfrm>
            <a:prstGeom prst="roundRect">
              <a:avLst>
                <a:gd name="adj" fmla="val 3554"/>
              </a:avLst>
            </a:prstGeom>
            <a:solidFill>
              <a:schemeClr val="bg1"/>
            </a:solidFill>
            <a:ln w="12700">
              <a:solidFill>
                <a:schemeClr val="bg1">
                  <a:lumMod val="6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94B442EE-AB72-41C1-83A1-2EC22E751DF1}"/>
                </a:ext>
              </a:extLst>
            </p:cNvPr>
            <p:cNvSpPr txBox="1"/>
            <p:nvPr/>
          </p:nvSpPr>
          <p:spPr>
            <a:xfrm>
              <a:off x="4084023" y="1727556"/>
              <a:ext cx="1567737" cy="11233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survey.motc.gov.tw</a:t>
              </a:r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 顯示</a:t>
              </a:r>
              <a:endPara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>
                <a:spcBef>
                  <a:spcPts val="600"/>
                </a:spcBef>
              </a:pP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16</a:t>
              </a:r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 第</a:t>
              </a: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</a:t>
              </a:r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筆錯誤訊息：</a:t>
              </a:r>
              <a:endPara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貨櫃之貨櫃數必須輸入</a:t>
              </a: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</a:p>
            <a:p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行車總次數必須整數</a:t>
              </a: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</a:p>
            <a:p>
              <a:pPr>
                <a:spcBef>
                  <a:spcPts val="600"/>
                </a:spcBef>
              </a:pP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16</a:t>
              </a:r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日 第</a:t>
              </a: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</a:t>
              </a:r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筆錯誤訊息：</a:t>
              </a:r>
              <a:endParaRPr lang="en-US" altLang="zh-TW" sz="10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r>
                <a:rPr lang="zh-TW" altLang="en-US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行車總次數必須整數</a:t>
              </a:r>
              <a:r>
                <a:rPr lang="en-US" altLang="zh-TW" sz="105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</a:p>
          </p:txBody>
        </p:sp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286D92CC-4DF1-4C35-9D52-45AAB2F5D8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61162" y="2957586"/>
              <a:ext cx="1085850" cy="714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727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666" y="1090218"/>
            <a:ext cx="8031892" cy="2283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6209E86F-BE8F-467D-80FE-2844BE92A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966" y="1091304"/>
            <a:ext cx="8031892" cy="2284194"/>
          </a:xfrm>
          <a:prstGeom prst="rect">
            <a:avLst/>
          </a:prstGeom>
        </p:spPr>
      </p:pic>
      <p:grpSp>
        <p:nvGrpSpPr>
          <p:cNvPr id="23" name="群組 22">
            <a:extLst>
              <a:ext uri="{FF2B5EF4-FFF2-40B4-BE49-F238E27FC236}">
                <a16:creationId xmlns:a16="http://schemas.microsoft.com/office/drawing/2014/main" id="{17C67488-CA95-E283-0C6A-61B94109C210}"/>
              </a:ext>
            </a:extLst>
          </p:cNvPr>
          <p:cNvGrpSpPr/>
          <p:nvPr/>
        </p:nvGrpSpPr>
        <p:grpSpPr>
          <a:xfrm>
            <a:off x="2831467" y="3604486"/>
            <a:ext cx="9093592" cy="2587976"/>
            <a:chOff x="2894965" y="3743301"/>
            <a:chExt cx="9093592" cy="2587976"/>
          </a:xfrm>
        </p:grpSpPr>
        <p:pic>
          <p:nvPicPr>
            <p:cNvPr id="9" name="圖片 8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94965" y="3743301"/>
              <a:ext cx="9093592" cy="25879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1A1C2F99-1620-4F67-AF36-94703B068539}"/>
                </a:ext>
              </a:extLst>
            </p:cNvPr>
            <p:cNvSpPr txBox="1"/>
            <p:nvPr/>
          </p:nvSpPr>
          <p:spPr>
            <a:xfrm>
              <a:off x="7024794" y="3812263"/>
              <a:ext cx="58370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8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8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E9746C01-3630-4BED-A2A6-B677B7503035}"/>
              </a:ext>
            </a:extLst>
          </p:cNvPr>
          <p:cNvSpPr txBox="1"/>
          <p:nvPr/>
        </p:nvSpPr>
        <p:spPr>
          <a:xfrm>
            <a:off x="4324303" y="1140673"/>
            <a:ext cx="418832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7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0000-HP</a:t>
            </a:r>
            <a:endParaRPr lang="zh-TW" altLang="en-US" sz="700" b="1" dirty="0">
              <a:solidFill>
                <a:srgbClr val="4A52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18808E0-1C61-4EA4-8EBF-8A22FACA927C}"/>
              </a:ext>
            </a:extLst>
          </p:cNvPr>
          <p:cNvSpPr txBox="1"/>
          <p:nvPr/>
        </p:nvSpPr>
        <p:spPr>
          <a:xfrm>
            <a:off x="324000" y="151416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伍、功能列介紹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45</a:t>
            </a:fld>
            <a:endParaRPr lang="zh-TW" altLang="en-US"/>
          </a:p>
        </p:txBody>
      </p:sp>
      <p:sp>
        <p:nvSpPr>
          <p:cNvPr id="11" name="矩形: 圓角 10"/>
          <p:cNvSpPr/>
          <p:nvPr/>
        </p:nvSpPr>
        <p:spPr>
          <a:xfrm>
            <a:off x="2839772" y="5141503"/>
            <a:ext cx="9000781" cy="23499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圖說文字 12"/>
          <p:cNvSpPr/>
          <p:nvPr/>
        </p:nvSpPr>
        <p:spPr>
          <a:xfrm>
            <a:off x="5096163" y="5720865"/>
            <a:ext cx="3015256" cy="855450"/>
          </a:xfrm>
          <a:prstGeom prst="wedgeRoundRectCallout">
            <a:avLst>
              <a:gd name="adj1" fmla="val -33515"/>
              <a:gd name="adj2" fmla="val -84288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新增列則會在選取列上方插入一列空白列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14" name="右彎箭號 13"/>
          <p:cNvSpPr/>
          <p:nvPr/>
        </p:nvSpPr>
        <p:spPr>
          <a:xfrm rot="10800000" flipH="1">
            <a:off x="1131792" y="3706043"/>
            <a:ext cx="1174404" cy="1697979"/>
          </a:xfrm>
          <a:prstGeom prst="bentArrow">
            <a:avLst>
              <a:gd name="adj1" fmla="val 26403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DF70D"/>
              </a:solidFill>
            </a:endParaRPr>
          </a:p>
        </p:txBody>
      </p:sp>
      <p:sp>
        <p:nvSpPr>
          <p:cNvPr id="10" name="矩形: 圓角 9"/>
          <p:cNvSpPr/>
          <p:nvPr/>
        </p:nvSpPr>
        <p:spPr>
          <a:xfrm>
            <a:off x="666091" y="2444675"/>
            <a:ext cx="8031892" cy="2039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6973314" y="935682"/>
            <a:ext cx="3975423" cy="909859"/>
          </a:xfrm>
          <a:prstGeom prst="wedgeRoundRectCallout">
            <a:avLst>
              <a:gd name="adj1" fmla="val -36807"/>
              <a:gd name="adj2" fmla="val 96339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點選資料列筆數編號使其整列變色，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再按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插入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圓角矩形 3"/>
          <p:cNvSpPr/>
          <p:nvPr/>
        </p:nvSpPr>
        <p:spPr>
          <a:xfrm>
            <a:off x="614943" y="1328482"/>
            <a:ext cx="391560" cy="22180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28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0" grpId="0" animBg="1"/>
      <p:bldP spid="10" grpId="1" animBg="1"/>
      <p:bldP spid="12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8457B948-A16C-4753-AC71-A9BFA996296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6666" y="1091422"/>
            <a:ext cx="8031892" cy="2280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EA5B182D-D543-4E1B-B6EC-4A8CA25685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966" y="1089673"/>
            <a:ext cx="8031892" cy="2287455"/>
          </a:xfrm>
          <a:prstGeom prst="rect">
            <a:avLst/>
          </a:prstGeom>
        </p:spPr>
      </p:pic>
      <p:sp>
        <p:nvSpPr>
          <p:cNvPr id="23" name="文字方塊 22">
            <a:extLst>
              <a:ext uri="{FF2B5EF4-FFF2-40B4-BE49-F238E27FC236}">
                <a16:creationId xmlns:a16="http://schemas.microsoft.com/office/drawing/2014/main" id="{DAA218C9-2D11-40FC-8FAF-EA7D3ED2209E}"/>
              </a:ext>
            </a:extLst>
          </p:cNvPr>
          <p:cNvSpPr txBox="1"/>
          <p:nvPr/>
        </p:nvSpPr>
        <p:spPr>
          <a:xfrm>
            <a:off x="324000" y="151416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伍、功能列介紹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46</a:t>
            </a:fld>
            <a:endParaRPr lang="zh-TW" altLang="en-US"/>
          </a:p>
        </p:txBody>
      </p:sp>
      <p:sp>
        <p:nvSpPr>
          <p:cNvPr id="22" name="右彎箭號 13">
            <a:extLst>
              <a:ext uri="{FF2B5EF4-FFF2-40B4-BE49-F238E27FC236}">
                <a16:creationId xmlns:a16="http://schemas.microsoft.com/office/drawing/2014/main" id="{80378580-CF4D-4605-8BDC-A511C7872378}"/>
              </a:ext>
            </a:extLst>
          </p:cNvPr>
          <p:cNvSpPr/>
          <p:nvPr/>
        </p:nvSpPr>
        <p:spPr>
          <a:xfrm rot="10800000" flipH="1">
            <a:off x="1131792" y="3706043"/>
            <a:ext cx="1174404" cy="1697979"/>
          </a:xfrm>
          <a:prstGeom prst="bentArrow">
            <a:avLst>
              <a:gd name="adj1" fmla="val 26403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DF70D"/>
              </a:solidFill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9481DA2-225A-4192-9D65-3A3562EC0CA9}"/>
              </a:ext>
            </a:extLst>
          </p:cNvPr>
          <p:cNvSpPr txBox="1"/>
          <p:nvPr/>
        </p:nvSpPr>
        <p:spPr>
          <a:xfrm>
            <a:off x="4324616" y="1155831"/>
            <a:ext cx="497165" cy="10772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zh-TW" sz="7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0000-HP</a:t>
            </a:r>
            <a:endParaRPr lang="zh-TW" altLang="en-US" sz="700" b="1" dirty="0">
              <a:solidFill>
                <a:srgbClr val="4A52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4C0EF31C-BADB-4E65-9DDE-C8475856390D}"/>
              </a:ext>
            </a:extLst>
          </p:cNvPr>
          <p:cNvSpPr/>
          <p:nvPr/>
        </p:nvSpPr>
        <p:spPr>
          <a:xfrm>
            <a:off x="677966" y="2438060"/>
            <a:ext cx="8031892" cy="2039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圓角矩形 3">
            <a:extLst>
              <a:ext uri="{FF2B5EF4-FFF2-40B4-BE49-F238E27FC236}">
                <a16:creationId xmlns:a16="http://schemas.microsoft.com/office/drawing/2014/main" id="{785BC91F-A44C-472D-9DE0-AE6EE9ADFD60}"/>
              </a:ext>
            </a:extLst>
          </p:cNvPr>
          <p:cNvSpPr/>
          <p:nvPr/>
        </p:nvSpPr>
        <p:spPr>
          <a:xfrm>
            <a:off x="918952" y="1302177"/>
            <a:ext cx="287357" cy="226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圓角矩形圖說文字 14"/>
          <p:cNvSpPr/>
          <p:nvPr/>
        </p:nvSpPr>
        <p:spPr>
          <a:xfrm>
            <a:off x="9063990" y="1594834"/>
            <a:ext cx="2818260" cy="1355700"/>
          </a:xfrm>
          <a:prstGeom prst="wedgeRoundRectCallout">
            <a:avLst>
              <a:gd name="adj1" fmla="val -60712"/>
              <a:gd name="adj2" fmla="val -74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點選資料列筆數編號使其整列變色，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再按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刪除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AD6F85C1-CB62-4584-9703-F78F1DE1709D}"/>
              </a:ext>
            </a:extLst>
          </p:cNvPr>
          <p:cNvGrpSpPr/>
          <p:nvPr/>
        </p:nvGrpSpPr>
        <p:grpSpPr>
          <a:xfrm>
            <a:off x="2894964" y="3744716"/>
            <a:ext cx="9093592" cy="2581490"/>
            <a:chOff x="2894965" y="3746544"/>
            <a:chExt cx="9093592" cy="2581490"/>
          </a:xfrm>
        </p:grpSpPr>
        <p:pic>
          <p:nvPicPr>
            <p:cNvPr id="37" name="圖片 36">
              <a:extLst>
                <a:ext uri="{FF2B5EF4-FFF2-40B4-BE49-F238E27FC236}">
                  <a16:creationId xmlns:a16="http://schemas.microsoft.com/office/drawing/2014/main" id="{27F5C762-C277-49E8-B3C8-94C6E3B0F150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94965" y="3746544"/>
              <a:ext cx="9093592" cy="25814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8" name="文字方塊 37">
              <a:extLst>
                <a:ext uri="{FF2B5EF4-FFF2-40B4-BE49-F238E27FC236}">
                  <a16:creationId xmlns:a16="http://schemas.microsoft.com/office/drawing/2014/main" id="{F7A8C04C-57EE-45B6-B9C3-ADBA644C9469}"/>
                </a:ext>
              </a:extLst>
            </p:cNvPr>
            <p:cNvSpPr txBox="1"/>
            <p:nvPr/>
          </p:nvSpPr>
          <p:spPr>
            <a:xfrm>
              <a:off x="7012475" y="3808548"/>
              <a:ext cx="559901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8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8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392B2AA0-7710-452C-8B24-66107448C546}"/>
              </a:ext>
            </a:extLst>
          </p:cNvPr>
          <p:cNvSpPr/>
          <p:nvPr/>
        </p:nvSpPr>
        <p:spPr>
          <a:xfrm>
            <a:off x="2894964" y="5284028"/>
            <a:ext cx="8987285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圓角矩形圖說文字 18">
            <a:extLst>
              <a:ext uri="{FF2B5EF4-FFF2-40B4-BE49-F238E27FC236}">
                <a16:creationId xmlns:a16="http://schemas.microsoft.com/office/drawing/2014/main" id="{ADD1261F-48C2-4138-B228-AA4E4E65B309}"/>
              </a:ext>
            </a:extLst>
          </p:cNvPr>
          <p:cNvSpPr/>
          <p:nvPr/>
        </p:nvSpPr>
        <p:spPr>
          <a:xfrm>
            <a:off x="8364057" y="5799254"/>
            <a:ext cx="2082963" cy="516958"/>
          </a:xfrm>
          <a:prstGeom prst="wedgeRoundRectCallout">
            <a:avLst>
              <a:gd name="adj1" fmla="val -72203"/>
              <a:gd name="adj2" fmla="val -9252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原資料已刪除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90BE310-7DB8-BF30-4FCF-47A44FF4A0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2400" y="1024678"/>
            <a:ext cx="3461596" cy="1110178"/>
          </a:xfrm>
          <a:prstGeom prst="roundRect">
            <a:avLst>
              <a:gd name="adj" fmla="val 11075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1" name="圓角矩形圖說文字 16">
            <a:extLst>
              <a:ext uri="{FF2B5EF4-FFF2-40B4-BE49-F238E27FC236}">
                <a16:creationId xmlns:a16="http://schemas.microsoft.com/office/drawing/2014/main" id="{BE7FD982-7CAE-4D7B-A877-1AA6378D0C6D}"/>
              </a:ext>
            </a:extLst>
          </p:cNvPr>
          <p:cNvSpPr/>
          <p:nvPr/>
        </p:nvSpPr>
        <p:spPr>
          <a:xfrm>
            <a:off x="2774228" y="2272684"/>
            <a:ext cx="1798970" cy="1033915"/>
          </a:xfrm>
          <a:prstGeom prst="wedgeRoundRectCallout">
            <a:avLst>
              <a:gd name="adj1" fmla="val 74605"/>
              <a:gd name="adj2" fmla="val -8258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，則將該筆資料刪除</a:t>
            </a:r>
          </a:p>
        </p:txBody>
      </p:sp>
    </p:spTree>
    <p:extLst>
      <p:ext uri="{BB962C8B-B14F-4D97-AF65-F5344CB8AC3E}">
        <p14:creationId xmlns:p14="http://schemas.microsoft.com/office/powerpoint/2010/main" val="277241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0" grpId="0" animBg="1"/>
      <p:bldP spid="30" grpId="1" animBg="1"/>
      <p:bldP spid="31" grpId="0" animBg="1"/>
      <p:bldP spid="15" grpId="0" animBg="1"/>
      <p:bldP spid="15" grpId="1" animBg="1"/>
      <p:bldP spid="45" grpId="0" animBg="1"/>
      <p:bldP spid="40" grpId="0" animBg="1"/>
      <p:bldP spid="21" grpId="0" animBg="1"/>
      <p:bldP spid="21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群組 25">
            <a:extLst>
              <a:ext uri="{FF2B5EF4-FFF2-40B4-BE49-F238E27FC236}">
                <a16:creationId xmlns:a16="http://schemas.microsoft.com/office/drawing/2014/main" id="{F452DC74-E79E-4364-B7AA-8AAEB246A629}"/>
              </a:ext>
            </a:extLst>
          </p:cNvPr>
          <p:cNvGrpSpPr/>
          <p:nvPr/>
        </p:nvGrpSpPr>
        <p:grpSpPr>
          <a:xfrm>
            <a:off x="2907372" y="3854968"/>
            <a:ext cx="9068776" cy="2360986"/>
            <a:chOff x="2907373" y="3856796"/>
            <a:chExt cx="9068776" cy="2360986"/>
          </a:xfrm>
        </p:grpSpPr>
        <p:pic>
          <p:nvPicPr>
            <p:cNvPr id="30" name="圖片 29">
              <a:extLst>
                <a:ext uri="{FF2B5EF4-FFF2-40B4-BE49-F238E27FC236}">
                  <a16:creationId xmlns:a16="http://schemas.microsoft.com/office/drawing/2014/main" id="{0B547B28-0408-4F15-8FC2-0B484F9D8E5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07373" y="3856796"/>
              <a:ext cx="9068776" cy="236098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" name="文字方塊 30">
              <a:extLst>
                <a:ext uri="{FF2B5EF4-FFF2-40B4-BE49-F238E27FC236}">
                  <a16:creationId xmlns:a16="http://schemas.microsoft.com/office/drawing/2014/main" id="{0EF6C918-7582-461F-95CF-8CDCE1492B9B}"/>
                </a:ext>
              </a:extLst>
            </p:cNvPr>
            <p:cNvSpPr txBox="1"/>
            <p:nvPr/>
          </p:nvSpPr>
          <p:spPr>
            <a:xfrm>
              <a:off x="7031476" y="3915300"/>
              <a:ext cx="504889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8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8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A9553279-D672-4412-80BC-048DCFBC27E6}"/>
              </a:ext>
            </a:extLst>
          </p:cNvPr>
          <p:cNvGrpSpPr/>
          <p:nvPr/>
        </p:nvGrpSpPr>
        <p:grpSpPr>
          <a:xfrm>
            <a:off x="2904489" y="3845112"/>
            <a:ext cx="9093592" cy="2364074"/>
            <a:chOff x="2894965" y="3855251"/>
            <a:chExt cx="9093592" cy="2364074"/>
          </a:xfrm>
        </p:grpSpPr>
        <p:pic>
          <p:nvPicPr>
            <p:cNvPr id="52" name="圖片 51">
              <a:extLst>
                <a:ext uri="{FF2B5EF4-FFF2-40B4-BE49-F238E27FC236}">
                  <a16:creationId xmlns:a16="http://schemas.microsoft.com/office/drawing/2014/main" id="{C043112C-16CA-434B-AABB-ABB98FEC52BC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894965" y="3855251"/>
              <a:ext cx="9093592" cy="23640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3" name="文字方塊 52">
              <a:extLst>
                <a:ext uri="{FF2B5EF4-FFF2-40B4-BE49-F238E27FC236}">
                  <a16:creationId xmlns:a16="http://schemas.microsoft.com/office/drawing/2014/main" id="{EF395F96-842F-496F-BA1E-3269CF344BAB}"/>
                </a:ext>
              </a:extLst>
            </p:cNvPr>
            <p:cNvSpPr txBox="1"/>
            <p:nvPr/>
          </p:nvSpPr>
          <p:spPr>
            <a:xfrm>
              <a:off x="7031476" y="3913755"/>
              <a:ext cx="607575" cy="12311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8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8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E84A03DA-C69B-4E1E-A9A9-7EAF596DA5D5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伍、功能列介紹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複製、貼上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47</a:t>
            </a:fld>
            <a:endParaRPr lang="zh-TW" altLang="en-US"/>
          </a:p>
        </p:txBody>
      </p:sp>
      <p:sp>
        <p:nvSpPr>
          <p:cNvPr id="28" name="右彎箭號 13">
            <a:extLst>
              <a:ext uri="{FF2B5EF4-FFF2-40B4-BE49-F238E27FC236}">
                <a16:creationId xmlns:a16="http://schemas.microsoft.com/office/drawing/2014/main" id="{7301B8E3-F4F1-43EC-AD08-EB13FBE4DE35}"/>
              </a:ext>
            </a:extLst>
          </p:cNvPr>
          <p:cNvSpPr/>
          <p:nvPr/>
        </p:nvSpPr>
        <p:spPr>
          <a:xfrm rot="10800000" flipH="1">
            <a:off x="1131792" y="3706043"/>
            <a:ext cx="1174404" cy="1697979"/>
          </a:xfrm>
          <a:prstGeom prst="bentArrow">
            <a:avLst>
              <a:gd name="adj1" fmla="val 26403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DF70D"/>
              </a:solidFill>
            </a:endParaRPr>
          </a:p>
        </p:txBody>
      </p:sp>
      <p:grpSp>
        <p:nvGrpSpPr>
          <p:cNvPr id="10" name="群組 9">
            <a:extLst>
              <a:ext uri="{FF2B5EF4-FFF2-40B4-BE49-F238E27FC236}">
                <a16:creationId xmlns:a16="http://schemas.microsoft.com/office/drawing/2014/main" id="{801C0A93-B1F8-494C-A79D-2E539011FEEC}"/>
              </a:ext>
            </a:extLst>
          </p:cNvPr>
          <p:cNvGrpSpPr/>
          <p:nvPr/>
        </p:nvGrpSpPr>
        <p:grpSpPr>
          <a:xfrm>
            <a:off x="686666" y="1181394"/>
            <a:ext cx="8031892" cy="2101000"/>
            <a:chOff x="337751" y="1181394"/>
            <a:chExt cx="8031892" cy="2101000"/>
          </a:xfrm>
        </p:grpSpPr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AE522CFD-1DE8-4559-8950-99CA46ACBFCE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7751" y="1181394"/>
              <a:ext cx="8031892" cy="2101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234A6533-4109-47CF-A3F1-DB811B560C4C}"/>
                </a:ext>
              </a:extLst>
            </p:cNvPr>
            <p:cNvSpPr txBox="1"/>
            <p:nvPr/>
          </p:nvSpPr>
          <p:spPr>
            <a:xfrm>
              <a:off x="3976246" y="1240403"/>
              <a:ext cx="513539" cy="10843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7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D6F4EDD5-CD7E-46F6-B453-DEAD0E475966}"/>
              </a:ext>
            </a:extLst>
          </p:cNvPr>
          <p:cNvGrpSpPr/>
          <p:nvPr/>
        </p:nvGrpSpPr>
        <p:grpSpPr>
          <a:xfrm>
            <a:off x="687491" y="1182526"/>
            <a:ext cx="8031892" cy="2104000"/>
            <a:chOff x="329051" y="1171876"/>
            <a:chExt cx="8031892" cy="2104000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5CE2A9B2-9FE3-4F11-8259-52C8D1902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9051" y="1171876"/>
              <a:ext cx="8031892" cy="2104000"/>
            </a:xfrm>
            <a:prstGeom prst="rect">
              <a:avLst/>
            </a:prstGeom>
          </p:spPr>
        </p:pic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F1C99D4F-6D78-4BA4-B57A-BF7D58FDC8AE}"/>
                </a:ext>
              </a:extLst>
            </p:cNvPr>
            <p:cNvSpPr txBox="1"/>
            <p:nvPr/>
          </p:nvSpPr>
          <p:spPr>
            <a:xfrm>
              <a:off x="3967661" y="1225629"/>
              <a:ext cx="522124" cy="11027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7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CFC4612-B8CF-4CF6-8123-8066D791207E}"/>
              </a:ext>
            </a:extLst>
          </p:cNvPr>
          <p:cNvSpPr/>
          <p:nvPr/>
        </p:nvSpPr>
        <p:spPr>
          <a:xfrm>
            <a:off x="669414" y="2545691"/>
            <a:ext cx="8031892" cy="20395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圓角矩形 3">
            <a:extLst>
              <a:ext uri="{FF2B5EF4-FFF2-40B4-BE49-F238E27FC236}">
                <a16:creationId xmlns:a16="http://schemas.microsoft.com/office/drawing/2014/main" id="{6AAE8E3D-B8E7-45D0-81D7-7767E2EA8E36}"/>
              </a:ext>
            </a:extLst>
          </p:cNvPr>
          <p:cNvSpPr/>
          <p:nvPr/>
        </p:nvSpPr>
        <p:spPr>
          <a:xfrm>
            <a:off x="1160367" y="1390490"/>
            <a:ext cx="323593" cy="2864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9123889" y="1610894"/>
            <a:ext cx="2769570" cy="1483326"/>
          </a:xfrm>
          <a:prstGeom prst="wedgeRoundRectCallout">
            <a:avLst>
              <a:gd name="adj1" fmla="val -62523"/>
              <a:gd name="adj2" fmla="val 1835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點選資料列筆數編號使其整列變色，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再按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7ECD349F-3BB0-44CB-B4A6-3AF1891A792E}"/>
              </a:ext>
            </a:extLst>
          </p:cNvPr>
          <p:cNvSpPr/>
          <p:nvPr/>
        </p:nvSpPr>
        <p:spPr>
          <a:xfrm>
            <a:off x="2907372" y="5803651"/>
            <a:ext cx="8987285" cy="2286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圓角矩形圖說文字 17"/>
          <p:cNvSpPr/>
          <p:nvPr/>
        </p:nvSpPr>
        <p:spPr>
          <a:xfrm>
            <a:off x="9261989" y="4276738"/>
            <a:ext cx="2631470" cy="1187781"/>
          </a:xfrm>
          <a:prstGeom prst="wedgeRoundRectCallout">
            <a:avLst>
              <a:gd name="adj1" fmla="val -32386"/>
              <a:gd name="adj2" fmla="val 7401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點選欲貼上之資料列使整列變色，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再按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貼上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圓角矩形 3">
            <a:extLst>
              <a:ext uri="{FF2B5EF4-FFF2-40B4-BE49-F238E27FC236}">
                <a16:creationId xmlns:a16="http://schemas.microsoft.com/office/drawing/2014/main" id="{19800F98-AA17-4890-8280-8EF0ED6C727C}"/>
              </a:ext>
            </a:extLst>
          </p:cNvPr>
          <p:cNvSpPr/>
          <p:nvPr/>
        </p:nvSpPr>
        <p:spPr>
          <a:xfrm>
            <a:off x="3771156" y="4125141"/>
            <a:ext cx="329954" cy="21334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3252755" y="4569195"/>
            <a:ext cx="2057879" cy="889265"/>
          </a:xfrm>
          <a:prstGeom prst="wedgeRoundRectCallout">
            <a:avLst>
              <a:gd name="adj1" fmla="val 39777"/>
              <a:gd name="adj2" fmla="val 73247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筆資料複製到第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4C8C3FF-35DD-48F6-0714-69C173289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8" b="2938"/>
          <a:stretch/>
        </p:blipFill>
        <p:spPr>
          <a:xfrm>
            <a:off x="3164555" y="1050712"/>
            <a:ext cx="3081445" cy="932261"/>
          </a:xfrm>
          <a:prstGeom prst="roundRect">
            <a:avLst>
              <a:gd name="adj" fmla="val 6776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AC47795-2392-E037-2DCE-2B3EEED4BD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" r="805"/>
          <a:stretch/>
        </p:blipFill>
        <p:spPr>
          <a:xfrm>
            <a:off x="5801851" y="3810359"/>
            <a:ext cx="3085871" cy="996335"/>
          </a:xfrm>
          <a:prstGeom prst="roundRect">
            <a:avLst>
              <a:gd name="adj" fmla="val 6641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25" name="圓角矩形圖說文字 16">
            <a:extLst>
              <a:ext uri="{FF2B5EF4-FFF2-40B4-BE49-F238E27FC236}">
                <a16:creationId xmlns:a16="http://schemas.microsoft.com/office/drawing/2014/main" id="{219D7E42-F0AA-4936-AB6F-16FB47B7A3DD}"/>
              </a:ext>
            </a:extLst>
          </p:cNvPr>
          <p:cNvSpPr/>
          <p:nvPr/>
        </p:nvSpPr>
        <p:spPr>
          <a:xfrm>
            <a:off x="3724508" y="2213256"/>
            <a:ext cx="1798970" cy="1033915"/>
          </a:xfrm>
          <a:prstGeom prst="wedgeRoundRectCallout">
            <a:avLst>
              <a:gd name="adj1" fmla="val 60300"/>
              <a:gd name="adj2" fmla="val -76341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，則將該筆資料複製</a:t>
            </a:r>
          </a:p>
        </p:txBody>
      </p:sp>
      <p:sp>
        <p:nvSpPr>
          <p:cNvPr id="54" name="圓角矩形圖說文字 16">
            <a:extLst>
              <a:ext uri="{FF2B5EF4-FFF2-40B4-BE49-F238E27FC236}">
                <a16:creationId xmlns:a16="http://schemas.microsoft.com/office/drawing/2014/main" id="{AF37C21F-6FEB-4790-A03A-F3843B937BBA}"/>
              </a:ext>
            </a:extLst>
          </p:cNvPr>
          <p:cNvSpPr/>
          <p:nvPr/>
        </p:nvSpPr>
        <p:spPr>
          <a:xfrm>
            <a:off x="6349915" y="5008192"/>
            <a:ext cx="1798970" cy="1033915"/>
          </a:xfrm>
          <a:prstGeom prst="wedgeRoundRectCallout">
            <a:avLst>
              <a:gd name="adj1" fmla="val 60300"/>
              <a:gd name="adj2" fmla="val -76341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，則將該筆資料貼上</a:t>
            </a:r>
          </a:p>
        </p:txBody>
      </p:sp>
    </p:spTree>
    <p:extLst>
      <p:ext uri="{BB962C8B-B14F-4D97-AF65-F5344CB8AC3E}">
        <p14:creationId xmlns:p14="http://schemas.microsoft.com/office/powerpoint/2010/main" val="3210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17" grpId="0" animBg="1"/>
      <p:bldP spid="17" grpId="1" animBg="1"/>
      <p:bldP spid="20" grpId="0" animBg="1"/>
      <p:bldP spid="16" grpId="0" animBg="1"/>
      <p:bldP spid="16" grpId="1" animBg="1"/>
      <p:bldP spid="32" grpId="0" animBg="1"/>
      <p:bldP spid="18" grpId="0" animBg="1"/>
      <p:bldP spid="18" grpId="1" animBg="1"/>
      <p:bldP spid="46" grpId="0" animBg="1"/>
      <p:bldP spid="19" grpId="0" animBg="1"/>
      <p:bldP spid="25" grpId="0" animBg="1"/>
      <p:bldP spid="25" grpId="1" animBg="1"/>
      <p:bldP spid="54" grpId="0" animBg="1"/>
      <p:bldP spid="54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A21072D1-5EE8-4B97-A961-60F40AAF6C89}"/>
              </a:ext>
            </a:extLst>
          </p:cNvPr>
          <p:cNvGrpSpPr/>
          <p:nvPr/>
        </p:nvGrpSpPr>
        <p:grpSpPr>
          <a:xfrm>
            <a:off x="2770462" y="3561696"/>
            <a:ext cx="9131340" cy="2807137"/>
            <a:chOff x="3470625" y="3816782"/>
            <a:chExt cx="7941378" cy="2441322"/>
          </a:xfrm>
        </p:grpSpPr>
        <p:pic>
          <p:nvPicPr>
            <p:cNvPr id="35" name="圖片 34">
              <a:extLst>
                <a:ext uri="{FF2B5EF4-FFF2-40B4-BE49-F238E27FC236}">
                  <a16:creationId xmlns:a16="http://schemas.microsoft.com/office/drawing/2014/main" id="{AD40B87E-4156-45E5-8965-C59AB145517F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70625" y="3816782"/>
              <a:ext cx="7941378" cy="24413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" name="文字方塊 43">
              <a:extLst>
                <a:ext uri="{FF2B5EF4-FFF2-40B4-BE49-F238E27FC236}">
                  <a16:creationId xmlns:a16="http://schemas.microsoft.com/office/drawing/2014/main" id="{B4C48E42-C0F4-41F1-8AC8-D027A0967E66}"/>
                </a:ext>
              </a:extLst>
            </p:cNvPr>
            <p:cNvSpPr txBox="1"/>
            <p:nvPr/>
          </p:nvSpPr>
          <p:spPr>
            <a:xfrm>
              <a:off x="7074331" y="3886081"/>
              <a:ext cx="410508" cy="10706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8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8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B1C66833-FD42-486E-BA0B-513B2B676C6E}"/>
              </a:ext>
            </a:extLst>
          </p:cNvPr>
          <p:cNvGrpSpPr/>
          <p:nvPr/>
        </p:nvGrpSpPr>
        <p:grpSpPr>
          <a:xfrm>
            <a:off x="2778234" y="3580829"/>
            <a:ext cx="9115226" cy="2787191"/>
            <a:chOff x="3478979" y="3693423"/>
            <a:chExt cx="7925561" cy="2423424"/>
          </a:xfrm>
        </p:grpSpPr>
        <p:pic>
          <p:nvPicPr>
            <p:cNvPr id="46" name="圖片 45">
              <a:extLst>
                <a:ext uri="{FF2B5EF4-FFF2-40B4-BE49-F238E27FC236}">
                  <a16:creationId xmlns:a16="http://schemas.microsoft.com/office/drawing/2014/main" id="{114B75BD-6BF5-4EE6-AD34-846D06783867}"/>
                </a:ext>
              </a:extLst>
            </p:cNvPr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478979" y="3693423"/>
              <a:ext cx="7925561" cy="24234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7" name="文字方塊 46">
              <a:extLst>
                <a:ext uri="{FF2B5EF4-FFF2-40B4-BE49-F238E27FC236}">
                  <a16:creationId xmlns:a16="http://schemas.microsoft.com/office/drawing/2014/main" id="{ED5DCD29-A9A3-4054-88B6-27E29B873D68}"/>
                </a:ext>
              </a:extLst>
            </p:cNvPr>
            <p:cNvSpPr txBox="1"/>
            <p:nvPr/>
          </p:nvSpPr>
          <p:spPr>
            <a:xfrm>
              <a:off x="7084356" y="3751212"/>
              <a:ext cx="407924" cy="10704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8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8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36" name="文字方塊 35">
            <a:extLst>
              <a:ext uri="{FF2B5EF4-FFF2-40B4-BE49-F238E27FC236}">
                <a16:creationId xmlns:a16="http://schemas.microsoft.com/office/drawing/2014/main" id="{00F489AA-A532-4864-AB2F-311009A8C990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伍、功能列介紹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多筆複製、貼上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48</a:t>
            </a:fld>
            <a:endParaRPr lang="zh-TW" altLang="en-US"/>
          </a:p>
        </p:txBody>
      </p:sp>
      <p:sp>
        <p:nvSpPr>
          <p:cNvPr id="16" name="圓角矩形圖說文字 15"/>
          <p:cNvSpPr/>
          <p:nvPr/>
        </p:nvSpPr>
        <p:spPr>
          <a:xfrm>
            <a:off x="2847702" y="1204746"/>
            <a:ext cx="2850290" cy="1203356"/>
          </a:xfrm>
          <a:prstGeom prst="wedgeRoundRectCallout">
            <a:avLst>
              <a:gd name="adj1" fmla="val -38319"/>
              <a:gd name="adj2" fmla="val 7881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點選資料列筆數編號使其整列變色，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再按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2" name="右彎箭號 13">
            <a:extLst>
              <a:ext uri="{FF2B5EF4-FFF2-40B4-BE49-F238E27FC236}">
                <a16:creationId xmlns:a16="http://schemas.microsoft.com/office/drawing/2014/main" id="{C693439F-AA27-45BA-B05A-F53D9BB602AE}"/>
              </a:ext>
            </a:extLst>
          </p:cNvPr>
          <p:cNvSpPr/>
          <p:nvPr/>
        </p:nvSpPr>
        <p:spPr>
          <a:xfrm rot="10800000" flipH="1">
            <a:off x="1131792" y="3706043"/>
            <a:ext cx="1174404" cy="1697979"/>
          </a:xfrm>
          <a:prstGeom prst="bentArrow">
            <a:avLst>
              <a:gd name="adj1" fmla="val 26403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DF70D"/>
              </a:solidFill>
            </a:endParaRPr>
          </a:p>
        </p:txBody>
      </p:sp>
      <p:sp>
        <p:nvSpPr>
          <p:cNvPr id="40" name="頁尾版面配置區 5">
            <a:extLst>
              <a:ext uri="{FF2B5EF4-FFF2-40B4-BE49-F238E27FC236}">
                <a16:creationId xmlns:a16="http://schemas.microsoft.com/office/drawing/2014/main" id="{06DC864C-63BB-4B80-AA0B-3921488A4C0D}"/>
              </a:ext>
            </a:extLst>
          </p:cNvPr>
          <p:cNvSpPr txBox="1">
            <a:spLocks/>
          </p:cNvSpPr>
          <p:nvPr/>
        </p:nvSpPr>
        <p:spPr>
          <a:xfrm>
            <a:off x="988363" y="6629400"/>
            <a:ext cx="11230857" cy="228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lang="zh-TW" sz="1100" kern="120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41" name="投影片編號版面配置區 6">
            <a:extLst>
              <a:ext uri="{FF2B5EF4-FFF2-40B4-BE49-F238E27FC236}">
                <a16:creationId xmlns:a16="http://schemas.microsoft.com/office/drawing/2014/main" id="{7808F930-1119-423B-8504-71541AF07880}"/>
              </a:ext>
            </a:extLst>
          </p:cNvPr>
          <p:cNvSpPr txBox="1">
            <a:spLocks/>
          </p:cNvSpPr>
          <p:nvPr/>
        </p:nvSpPr>
        <p:spPr>
          <a:xfrm>
            <a:off x="11757597" y="6643608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lang="zh-TW" sz="1200" b="1" i="0" kern="1200" baseline="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 smtClean="0"/>
              <a:pPr/>
              <a:t>48</a:t>
            </a:fld>
            <a:endParaRPr lang="en-US" altLang="en-US" dirty="0"/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7749679-48EC-4CD5-BED8-22CF74C58C25}"/>
              </a:ext>
            </a:extLst>
          </p:cNvPr>
          <p:cNvGrpSpPr/>
          <p:nvPr/>
        </p:nvGrpSpPr>
        <p:grpSpPr>
          <a:xfrm>
            <a:off x="446979" y="1010148"/>
            <a:ext cx="8031892" cy="2098010"/>
            <a:chOff x="337751" y="1182889"/>
            <a:chExt cx="8031892" cy="2098010"/>
          </a:xfrm>
        </p:grpSpPr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B1D43339-05C8-4CE6-96A6-B7294AFB3B11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37751" y="1182889"/>
              <a:ext cx="8031892" cy="20980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C66EE4B4-68CE-4AFD-89B9-67651658D8B4}"/>
                </a:ext>
              </a:extLst>
            </p:cNvPr>
            <p:cNvSpPr txBox="1"/>
            <p:nvPr/>
          </p:nvSpPr>
          <p:spPr>
            <a:xfrm>
              <a:off x="3974684" y="1249543"/>
              <a:ext cx="408961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7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058E202C-9250-4A45-B48E-1712D46E392F}"/>
              </a:ext>
            </a:extLst>
          </p:cNvPr>
          <p:cNvGrpSpPr/>
          <p:nvPr/>
        </p:nvGrpSpPr>
        <p:grpSpPr>
          <a:xfrm>
            <a:off x="447804" y="1000696"/>
            <a:ext cx="8013275" cy="2101563"/>
            <a:chOff x="338576" y="1689142"/>
            <a:chExt cx="8013275" cy="2101563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01C2721-88AC-45F4-8518-EF45627A9E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8576" y="1689142"/>
              <a:ext cx="8013275" cy="2101563"/>
            </a:xfrm>
            <a:prstGeom prst="rect">
              <a:avLst/>
            </a:prstGeom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F11F840D-3644-41BD-8FE8-5E90C100BDEB}"/>
                </a:ext>
              </a:extLst>
            </p:cNvPr>
            <p:cNvSpPr txBox="1"/>
            <p:nvPr/>
          </p:nvSpPr>
          <p:spPr>
            <a:xfrm>
              <a:off x="3965159" y="1769400"/>
              <a:ext cx="447548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7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AF7897AD-26EC-49E3-B2F3-FD2AB1B3C05B}"/>
              </a:ext>
            </a:extLst>
          </p:cNvPr>
          <p:cNvSpPr/>
          <p:nvPr/>
        </p:nvSpPr>
        <p:spPr>
          <a:xfrm>
            <a:off x="438279" y="2205112"/>
            <a:ext cx="8031892" cy="367456"/>
          </a:xfrm>
          <a:prstGeom prst="roundRect">
            <a:avLst>
              <a:gd name="adj" fmla="val 9916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圓角矩形 3">
            <a:extLst>
              <a:ext uri="{FF2B5EF4-FFF2-40B4-BE49-F238E27FC236}">
                <a16:creationId xmlns:a16="http://schemas.microsoft.com/office/drawing/2014/main" id="{BDA161C0-4A7A-4D61-A49E-2BBBA5D2E916}"/>
              </a:ext>
            </a:extLst>
          </p:cNvPr>
          <p:cNvSpPr/>
          <p:nvPr/>
        </p:nvSpPr>
        <p:spPr>
          <a:xfrm>
            <a:off x="943187" y="1232305"/>
            <a:ext cx="329701" cy="26711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64893391-6CA6-4D62-AB8F-F2DF1BE32427}"/>
              </a:ext>
            </a:extLst>
          </p:cNvPr>
          <p:cNvGrpSpPr/>
          <p:nvPr/>
        </p:nvGrpSpPr>
        <p:grpSpPr>
          <a:xfrm>
            <a:off x="1407413" y="1557743"/>
            <a:ext cx="1363049" cy="566833"/>
            <a:chOff x="914334" y="267421"/>
            <a:chExt cx="1677151" cy="636936"/>
          </a:xfrm>
        </p:grpSpPr>
        <p:sp>
          <p:nvSpPr>
            <p:cNvPr id="2" name="語音泡泡: 橢圓形 1">
              <a:extLst>
                <a:ext uri="{FF2B5EF4-FFF2-40B4-BE49-F238E27FC236}">
                  <a16:creationId xmlns:a16="http://schemas.microsoft.com/office/drawing/2014/main" id="{118D9C3F-7A96-485E-A421-83A1D4AA58EB}"/>
                </a:ext>
              </a:extLst>
            </p:cNvPr>
            <p:cNvSpPr/>
            <p:nvPr/>
          </p:nvSpPr>
          <p:spPr>
            <a:xfrm>
              <a:off x="914334" y="267421"/>
              <a:ext cx="1677151" cy="636936"/>
            </a:xfrm>
            <a:prstGeom prst="wedgeEllipseCallout">
              <a:avLst>
                <a:gd name="adj1" fmla="val -16718"/>
                <a:gd name="adj2" fmla="val -66179"/>
              </a:avLst>
            </a:prstGeom>
            <a:solidFill>
              <a:srgbClr val="FFEAF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863806A0-871F-4983-AC2E-5D8082AB9D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537" t="22886" r="9130" b="19652"/>
            <a:stretch/>
          </p:blipFill>
          <p:spPr>
            <a:xfrm>
              <a:off x="1091736" y="426581"/>
              <a:ext cx="1302308" cy="307220"/>
            </a:xfrm>
            <a:prstGeom prst="rect">
              <a:avLst/>
            </a:prstGeom>
          </p:spPr>
        </p:pic>
      </p:grp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40D9701A-3CCD-44EC-8CA6-97851448DFDD}"/>
              </a:ext>
            </a:extLst>
          </p:cNvPr>
          <p:cNvSpPr/>
          <p:nvPr/>
        </p:nvSpPr>
        <p:spPr>
          <a:xfrm>
            <a:off x="2776874" y="5740505"/>
            <a:ext cx="9106882" cy="2449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圓角矩形圖說文字 17">
            <a:extLst>
              <a:ext uri="{FF2B5EF4-FFF2-40B4-BE49-F238E27FC236}">
                <a16:creationId xmlns:a16="http://schemas.microsoft.com/office/drawing/2014/main" id="{393B4B5F-D4B7-4A62-A726-5A70441EF4ED}"/>
              </a:ext>
            </a:extLst>
          </p:cNvPr>
          <p:cNvSpPr/>
          <p:nvPr/>
        </p:nvSpPr>
        <p:spPr>
          <a:xfrm>
            <a:off x="9413364" y="4169362"/>
            <a:ext cx="2631470" cy="1187781"/>
          </a:xfrm>
          <a:prstGeom prst="wedgeRoundRectCallout">
            <a:avLst>
              <a:gd name="adj1" fmla="val -32386"/>
              <a:gd name="adj2" fmla="val 7401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點選欲貼上之資料列使整列變色，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再按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貼上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0" name="圓角矩形 3">
            <a:extLst>
              <a:ext uri="{FF2B5EF4-FFF2-40B4-BE49-F238E27FC236}">
                <a16:creationId xmlns:a16="http://schemas.microsoft.com/office/drawing/2014/main" id="{52F8D934-EEC8-40B9-B678-7520D61AF45D}"/>
              </a:ext>
            </a:extLst>
          </p:cNvPr>
          <p:cNvSpPr/>
          <p:nvPr/>
        </p:nvSpPr>
        <p:spPr>
          <a:xfrm>
            <a:off x="3636758" y="3832463"/>
            <a:ext cx="336684" cy="26380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角矩形圖說文字 18"/>
          <p:cNvSpPr/>
          <p:nvPr/>
        </p:nvSpPr>
        <p:spPr>
          <a:xfrm>
            <a:off x="2495333" y="4116182"/>
            <a:ext cx="2543334" cy="1133495"/>
          </a:xfrm>
          <a:prstGeom prst="wedgeRoundRectCallout">
            <a:avLst>
              <a:gd name="adj1" fmla="val 41031"/>
              <a:gd name="adj2" fmla="val 75554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筆資料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複製到第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筆</a:t>
            </a:r>
          </a:p>
        </p:txBody>
      </p:sp>
      <p:sp>
        <p:nvSpPr>
          <p:cNvPr id="57" name="圓角矩形圖說文字 15">
            <a:extLst>
              <a:ext uri="{FF2B5EF4-FFF2-40B4-BE49-F238E27FC236}">
                <a16:creationId xmlns:a16="http://schemas.microsoft.com/office/drawing/2014/main" id="{1126CEFE-40F1-4DD1-AE70-7D48AA0EFB22}"/>
              </a:ext>
            </a:extLst>
          </p:cNvPr>
          <p:cNvSpPr/>
          <p:nvPr/>
        </p:nvSpPr>
        <p:spPr>
          <a:xfrm>
            <a:off x="8884202" y="1438153"/>
            <a:ext cx="2769570" cy="1483326"/>
          </a:xfrm>
          <a:prstGeom prst="wedgeRoundRectCallout">
            <a:avLst>
              <a:gd name="adj1" fmla="val -61147"/>
              <a:gd name="adj2" fmla="val 13855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點選資料列筆數編號使其整列變色，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再按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複製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endParaRPr lang="zh-TW" altLang="en-US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矩形: 圓角 57">
            <a:extLst>
              <a:ext uri="{FF2B5EF4-FFF2-40B4-BE49-F238E27FC236}">
                <a16:creationId xmlns:a16="http://schemas.microsoft.com/office/drawing/2014/main" id="{E5CE468A-A53D-42DA-A4EF-38D04A152A95}"/>
              </a:ext>
            </a:extLst>
          </p:cNvPr>
          <p:cNvSpPr/>
          <p:nvPr/>
        </p:nvSpPr>
        <p:spPr>
          <a:xfrm>
            <a:off x="2786577" y="5746218"/>
            <a:ext cx="9106882" cy="401955"/>
          </a:xfrm>
          <a:prstGeom prst="roundRect">
            <a:avLst>
              <a:gd name="adj" fmla="val 6921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291EDF95-89D8-2E35-60D5-35B7E3D6BC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8699" y="911698"/>
            <a:ext cx="3386368" cy="1083335"/>
          </a:xfrm>
          <a:prstGeom prst="roundRect">
            <a:avLst>
              <a:gd name="adj" fmla="val 5237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33" name="圓角矩形圖說文字 16">
            <a:extLst>
              <a:ext uri="{FF2B5EF4-FFF2-40B4-BE49-F238E27FC236}">
                <a16:creationId xmlns:a16="http://schemas.microsoft.com/office/drawing/2014/main" id="{53214D65-4036-4308-9541-987D6DA0FF11}"/>
              </a:ext>
            </a:extLst>
          </p:cNvPr>
          <p:cNvSpPr/>
          <p:nvPr/>
        </p:nvSpPr>
        <p:spPr>
          <a:xfrm>
            <a:off x="3347171" y="2113799"/>
            <a:ext cx="1798970" cy="1033915"/>
          </a:xfrm>
          <a:prstGeom prst="wedgeRoundRectCallout">
            <a:avLst>
              <a:gd name="adj1" fmla="val 60300"/>
              <a:gd name="adj2" fmla="val -76341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，則將該筆資料複製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C6C9CA7C-C016-639E-2F38-1ECAAEEC76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16414" y="3529217"/>
            <a:ext cx="3340116" cy="1068538"/>
          </a:xfrm>
          <a:prstGeom prst="roundRect">
            <a:avLst>
              <a:gd name="adj" fmla="val 9536"/>
            </a:avLst>
          </a:prstGeom>
          <a:ln>
            <a:solidFill>
              <a:schemeClr val="bg1">
                <a:lumMod val="75000"/>
              </a:schemeClr>
            </a:solidFill>
          </a:ln>
        </p:spPr>
      </p:pic>
      <p:sp>
        <p:nvSpPr>
          <p:cNvPr id="55" name="圓角矩形圖說文字 16">
            <a:extLst>
              <a:ext uri="{FF2B5EF4-FFF2-40B4-BE49-F238E27FC236}">
                <a16:creationId xmlns:a16="http://schemas.microsoft.com/office/drawing/2014/main" id="{CB5084AD-3512-4607-A1B2-148855EBDB79}"/>
              </a:ext>
            </a:extLst>
          </p:cNvPr>
          <p:cNvSpPr/>
          <p:nvPr/>
        </p:nvSpPr>
        <p:spPr>
          <a:xfrm>
            <a:off x="8378082" y="4647576"/>
            <a:ext cx="1798970" cy="1033915"/>
          </a:xfrm>
          <a:prstGeom prst="wedgeRoundRectCallout">
            <a:avLst>
              <a:gd name="adj1" fmla="val -37122"/>
              <a:gd name="adj2" fmla="val -7265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確定</a:t>
            </a:r>
            <a:r>
              <a:rPr lang="en-US" altLang="zh-TW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0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0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，則將該筆資料貼上</a:t>
            </a:r>
          </a:p>
        </p:txBody>
      </p:sp>
    </p:spTree>
    <p:extLst>
      <p:ext uri="{BB962C8B-B14F-4D97-AF65-F5344CB8AC3E}">
        <p14:creationId xmlns:p14="http://schemas.microsoft.com/office/powerpoint/2010/main" val="25449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25" grpId="0" animBg="1"/>
      <p:bldP spid="25" grpId="1" animBg="1"/>
      <p:bldP spid="26" grpId="0" animBg="1"/>
      <p:bldP spid="48" grpId="0" animBg="1"/>
      <p:bldP spid="48" grpId="1" animBg="1"/>
      <p:bldP spid="49" grpId="0" animBg="1"/>
      <p:bldP spid="49" grpId="1" animBg="1"/>
      <p:bldP spid="50" grpId="0" animBg="1"/>
      <p:bldP spid="19" grpId="0" animBg="1"/>
      <p:bldP spid="57" grpId="0" animBg="1"/>
      <p:bldP spid="57" grpId="1" animBg="1"/>
      <p:bldP spid="58" grpId="0" animBg="1"/>
      <p:bldP spid="33" grpId="0" animBg="1"/>
      <p:bldP spid="33" grpId="1" animBg="1"/>
      <p:bldP spid="55" grpId="0" animBg="1"/>
      <p:bldP spid="5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標題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方塊 2"/>
          <p:cNvSpPr txBox="1"/>
          <p:nvPr/>
        </p:nvSpPr>
        <p:spPr>
          <a:xfrm>
            <a:off x="2533650" y="1847429"/>
            <a:ext cx="7124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調查作業規定</a:t>
            </a:r>
            <a:endParaRPr lang="zh-TW" altLang="en-US" sz="5400" dirty="0"/>
          </a:p>
        </p:txBody>
      </p:sp>
      <p:sp>
        <p:nvSpPr>
          <p:cNvPr id="4" name="頁尾版面配置區 1">
            <a:extLst>
              <a:ext uri="{FF2B5EF4-FFF2-40B4-BE49-F238E27FC236}">
                <a16:creationId xmlns:a16="http://schemas.microsoft.com/office/drawing/2014/main" id="{34D0E7C6-66B5-411A-8EC2-73E54D6E8040}"/>
              </a:ext>
            </a:extLst>
          </p:cNvPr>
          <p:cNvSpPr txBox="1">
            <a:spLocks/>
          </p:cNvSpPr>
          <p:nvPr/>
        </p:nvSpPr>
        <p:spPr>
          <a:xfrm>
            <a:off x="988363" y="6629400"/>
            <a:ext cx="11230857" cy="228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lang="zh-TW" sz="1100" b="1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https://survey.motc.gov.tw</a:t>
            </a:r>
          </a:p>
        </p:txBody>
      </p:sp>
      <p:sp>
        <p:nvSpPr>
          <p:cNvPr id="5" name="投影片編號版面配置區 2">
            <a:extLst>
              <a:ext uri="{FF2B5EF4-FFF2-40B4-BE49-F238E27FC236}">
                <a16:creationId xmlns:a16="http://schemas.microsoft.com/office/drawing/2014/main" id="{01262656-82D2-452B-82A9-76E252A83CBE}"/>
              </a:ext>
            </a:extLst>
          </p:cNvPr>
          <p:cNvSpPr txBox="1">
            <a:spLocks/>
          </p:cNvSpPr>
          <p:nvPr/>
        </p:nvSpPr>
        <p:spPr>
          <a:xfrm>
            <a:off x="11781597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lang="zh-TW" sz="1200" b="1" i="0" baseline="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/>
              <a:pPr/>
              <a:t>4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69391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群組 19">
            <a:extLst>
              <a:ext uri="{FF2B5EF4-FFF2-40B4-BE49-F238E27FC236}">
                <a16:creationId xmlns:a16="http://schemas.microsoft.com/office/drawing/2014/main" id="{A03FC12C-BB60-49B6-857B-76FF09458D5F}"/>
              </a:ext>
            </a:extLst>
          </p:cNvPr>
          <p:cNvGrpSpPr/>
          <p:nvPr/>
        </p:nvGrpSpPr>
        <p:grpSpPr>
          <a:xfrm>
            <a:off x="725461" y="929458"/>
            <a:ext cx="9485847" cy="2916645"/>
            <a:chOff x="439122" y="1004048"/>
            <a:chExt cx="7907859" cy="2431456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E89EAF6-8278-46F4-AAA1-3242AA86CE8A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9122" y="1004048"/>
              <a:ext cx="7907859" cy="2431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文字方塊 21">
              <a:extLst>
                <a:ext uri="{FF2B5EF4-FFF2-40B4-BE49-F238E27FC236}">
                  <a16:creationId xmlns:a16="http://schemas.microsoft.com/office/drawing/2014/main" id="{27D3D723-6E39-4930-9958-E2B0F401F2E6}"/>
                </a:ext>
              </a:extLst>
            </p:cNvPr>
            <p:cNvSpPr txBox="1"/>
            <p:nvPr/>
          </p:nvSpPr>
          <p:spPr>
            <a:xfrm>
              <a:off x="4016810" y="1072232"/>
              <a:ext cx="461604" cy="1026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8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8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49</a:t>
            </a:fld>
            <a:endParaRPr lang="zh-TW" altLang="en-US"/>
          </a:p>
        </p:txBody>
      </p:sp>
      <p:sp>
        <p:nvSpPr>
          <p:cNvPr id="12" name="橢圓形圖說文字 11"/>
          <p:cNvSpPr/>
          <p:nvPr/>
        </p:nvSpPr>
        <p:spPr>
          <a:xfrm>
            <a:off x="1508193" y="1649588"/>
            <a:ext cx="2731287" cy="1202724"/>
          </a:xfrm>
          <a:prstGeom prst="wedgeRoundRectCallout">
            <a:avLst>
              <a:gd name="adj1" fmla="val -38497"/>
              <a:gd name="adj2" fmla="val -73740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，則開啟填報資料頁面之預覽畫面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C365FB80-C5FB-4C58-BAC5-FFE26A8AA160}"/>
              </a:ext>
            </a:extLst>
          </p:cNvPr>
          <p:cNvGrpSpPr/>
          <p:nvPr/>
        </p:nvGrpSpPr>
        <p:grpSpPr>
          <a:xfrm>
            <a:off x="4371992" y="2606062"/>
            <a:ext cx="7581895" cy="3689964"/>
            <a:chOff x="4309121" y="2453195"/>
            <a:chExt cx="7581895" cy="3689964"/>
          </a:xfrm>
        </p:grpSpPr>
        <p:pic>
          <p:nvPicPr>
            <p:cNvPr id="13" name="圖片 12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09121" y="2453195"/>
              <a:ext cx="7581895" cy="3689964"/>
            </a:xfrm>
            <a:prstGeom prst="rect">
              <a:avLst/>
            </a:prstGeom>
            <a:noFill/>
            <a:ln w="12700">
              <a:solidFill>
                <a:schemeClr val="tx1">
                  <a:lumMod val="65000"/>
                  <a:lumOff val="35000"/>
                </a:schemeClr>
              </a:solidFill>
              <a:prstDash val="lgDash"/>
            </a:ln>
          </p:spPr>
        </p:pic>
        <p:sp>
          <p:nvSpPr>
            <p:cNvPr id="24" name="文字方塊 23">
              <a:extLst>
                <a:ext uri="{FF2B5EF4-FFF2-40B4-BE49-F238E27FC236}">
                  <a16:creationId xmlns:a16="http://schemas.microsoft.com/office/drawing/2014/main" id="{0A34AFD5-A896-4BC0-9C3F-92EA6F1E9DB0}"/>
                </a:ext>
              </a:extLst>
            </p:cNvPr>
            <p:cNvSpPr txBox="1"/>
            <p:nvPr/>
          </p:nvSpPr>
          <p:spPr>
            <a:xfrm>
              <a:off x="4994962" y="3349112"/>
              <a:ext cx="453799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5" name="文字方塊 24">
              <a:extLst>
                <a:ext uri="{FF2B5EF4-FFF2-40B4-BE49-F238E27FC236}">
                  <a16:creationId xmlns:a16="http://schemas.microsoft.com/office/drawing/2014/main" id="{51FBDE6D-9A6C-433C-9FCC-2DA71E101CA4}"/>
                </a:ext>
              </a:extLst>
            </p:cNvPr>
            <p:cNvSpPr txBox="1"/>
            <p:nvPr/>
          </p:nvSpPr>
          <p:spPr>
            <a:xfrm>
              <a:off x="4998869" y="3486982"/>
              <a:ext cx="668194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O*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</a:t>
              </a:r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*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社</a:t>
              </a:r>
            </a:p>
          </p:txBody>
        </p:sp>
        <p:sp>
          <p:nvSpPr>
            <p:cNvPr id="26" name="文字方塊 25">
              <a:extLst>
                <a:ext uri="{FF2B5EF4-FFF2-40B4-BE49-F238E27FC236}">
                  <a16:creationId xmlns:a16="http://schemas.microsoft.com/office/drawing/2014/main" id="{C9E2B42E-49EE-4517-9B42-3CC1B9DD2554}"/>
                </a:ext>
              </a:extLst>
            </p:cNvPr>
            <p:cNvSpPr txBox="1"/>
            <p:nvPr/>
          </p:nvSpPr>
          <p:spPr>
            <a:xfrm>
              <a:off x="4992798" y="3624885"/>
              <a:ext cx="575434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03-XXXX***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27" name="文字方塊 26">
              <a:extLst>
                <a:ext uri="{FF2B5EF4-FFF2-40B4-BE49-F238E27FC236}">
                  <a16:creationId xmlns:a16="http://schemas.microsoft.com/office/drawing/2014/main" id="{9E172292-C849-4601-A78E-03E93D012C78}"/>
                </a:ext>
              </a:extLst>
            </p:cNvPr>
            <p:cNvSpPr txBox="1"/>
            <p:nvPr/>
          </p:nvSpPr>
          <p:spPr>
            <a:xfrm>
              <a:off x="4999796" y="3758554"/>
              <a:ext cx="1269208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</a:t>
              </a:r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</a:t>
              </a:r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</a:p>
          </p:txBody>
        </p:sp>
        <p:sp>
          <p:nvSpPr>
            <p:cNvPr id="29" name="文字方塊 28">
              <a:extLst>
                <a:ext uri="{FF2B5EF4-FFF2-40B4-BE49-F238E27FC236}">
                  <a16:creationId xmlns:a16="http://schemas.microsoft.com/office/drawing/2014/main" id="{A48A72E4-8841-4DA4-A685-CD86B0014A2D}"/>
                </a:ext>
              </a:extLst>
            </p:cNvPr>
            <p:cNvSpPr txBox="1"/>
            <p:nvPr/>
          </p:nvSpPr>
          <p:spPr>
            <a:xfrm>
              <a:off x="4999796" y="3899790"/>
              <a:ext cx="1269208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市</a:t>
              </a:r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路</a:t>
              </a:r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號</a:t>
              </a:r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O</a:t>
              </a:r>
              <a:r>
                <a:rPr lang="zh-TW" altLang="en-US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樓</a:t>
              </a:r>
            </a:p>
          </p:txBody>
        </p:sp>
        <p:sp>
          <p:nvSpPr>
            <p:cNvPr id="28" name="文字方塊 27">
              <a:extLst>
                <a:ext uri="{FF2B5EF4-FFF2-40B4-BE49-F238E27FC236}">
                  <a16:creationId xmlns:a16="http://schemas.microsoft.com/office/drawing/2014/main" id="{F6F84515-F028-425B-94AC-D2902A745A3B}"/>
                </a:ext>
              </a:extLst>
            </p:cNvPr>
            <p:cNvSpPr txBox="1"/>
            <p:nvPr/>
          </p:nvSpPr>
          <p:spPr>
            <a:xfrm>
              <a:off x="10659897" y="3625514"/>
              <a:ext cx="575434" cy="10772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7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09XXXXX***</a:t>
              </a:r>
              <a:endParaRPr lang="zh-TW" altLang="en-US" sz="7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5" name="橢圓 14"/>
          <p:cNvSpPr/>
          <p:nvPr/>
        </p:nvSpPr>
        <p:spPr>
          <a:xfrm>
            <a:off x="4472763" y="3200400"/>
            <a:ext cx="453800" cy="36767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形圖說文字 15"/>
          <p:cNvSpPr/>
          <p:nvPr/>
        </p:nvSpPr>
        <p:spPr>
          <a:xfrm>
            <a:off x="2060509" y="4347824"/>
            <a:ext cx="2311483" cy="1462947"/>
          </a:xfrm>
          <a:prstGeom prst="wedgeRoundRectCallout">
            <a:avLst>
              <a:gd name="adj1" fmla="val 48684"/>
              <a:gd name="adj2" fmla="val -10349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，由印表機印出填報資料</a:t>
            </a:r>
            <a:endParaRPr lang="en-US" altLang="zh-TW" sz="24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956423" y="3200400"/>
            <a:ext cx="453799" cy="3529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C4D955AF-6ABD-466A-9EB4-EC782CD39A2D}"/>
              </a:ext>
            </a:extLst>
          </p:cNvPr>
          <p:cNvSpPr txBox="1"/>
          <p:nvPr/>
        </p:nvSpPr>
        <p:spPr>
          <a:xfrm>
            <a:off x="324000" y="151416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伍、功能列介紹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列印</a:t>
            </a:r>
            <a:endParaRPr lang="zh-TW" altLang="en-US" dirty="0"/>
          </a:p>
        </p:txBody>
      </p:sp>
      <p:sp>
        <p:nvSpPr>
          <p:cNvPr id="23" name="橢圓 22">
            <a:extLst>
              <a:ext uri="{FF2B5EF4-FFF2-40B4-BE49-F238E27FC236}">
                <a16:creationId xmlns:a16="http://schemas.microsoft.com/office/drawing/2014/main" id="{4B3A30DF-D3A2-4796-B15C-84A06DF24828}"/>
              </a:ext>
            </a:extLst>
          </p:cNvPr>
          <p:cNvSpPr/>
          <p:nvPr/>
        </p:nvSpPr>
        <p:spPr>
          <a:xfrm>
            <a:off x="1339768" y="878352"/>
            <a:ext cx="621874" cy="37848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橢圓形圖說文字 15">
            <a:extLst>
              <a:ext uri="{FF2B5EF4-FFF2-40B4-BE49-F238E27FC236}">
                <a16:creationId xmlns:a16="http://schemas.microsoft.com/office/drawing/2014/main" id="{85A691F7-9E3B-4413-A6E6-3054AF53429C}"/>
              </a:ext>
            </a:extLst>
          </p:cNvPr>
          <p:cNvSpPr/>
          <p:nvPr/>
        </p:nvSpPr>
        <p:spPr>
          <a:xfrm>
            <a:off x="5642902" y="3607826"/>
            <a:ext cx="2846215" cy="1642554"/>
          </a:xfrm>
          <a:prstGeom prst="wedgeRoundRectCallout">
            <a:avLst>
              <a:gd name="adj1" fmla="val -54925"/>
              <a:gd name="adj2" fmla="val -6313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關閉本頁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，則此網頁即關閉並回至裝卸貨物狀況資料頁面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A501DA1-9C3D-7B30-E775-A32751C90ED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253" r="3181"/>
          <a:stretch/>
        </p:blipFill>
        <p:spPr>
          <a:xfrm>
            <a:off x="5982059" y="1782262"/>
            <a:ext cx="727139" cy="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97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6" grpId="0" animBg="1"/>
      <p:bldP spid="17" grpId="0" animBg="1"/>
      <p:bldP spid="23" grpId="0" animBg="1"/>
      <p:bldP spid="3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50</a:t>
            </a:fld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14F04D5-C8B0-4CE0-88B8-D0DDCE403009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伍、功能列介紹</a:t>
            </a:r>
            <a:r>
              <a:rPr lang="en-US" altLang="zh-TW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–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77B04F3A-4037-4311-9631-E467215F21F2}"/>
              </a:ext>
            </a:extLst>
          </p:cNvPr>
          <p:cNvGrpSpPr/>
          <p:nvPr/>
        </p:nvGrpSpPr>
        <p:grpSpPr>
          <a:xfrm>
            <a:off x="663865" y="943994"/>
            <a:ext cx="9514623" cy="2916645"/>
            <a:chOff x="387772" y="1016166"/>
            <a:chExt cx="7931849" cy="2431456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46C5FCDF-D937-4572-B4E4-DF449472B30E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87772" y="1016166"/>
              <a:ext cx="7931849" cy="24314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17385F9F-CFF6-4D10-84B9-F4EFC82BAD70}"/>
                </a:ext>
              </a:extLst>
            </p:cNvPr>
            <p:cNvSpPr txBox="1"/>
            <p:nvPr/>
          </p:nvSpPr>
          <p:spPr>
            <a:xfrm>
              <a:off x="3978635" y="1071144"/>
              <a:ext cx="436559" cy="11545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9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9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2" name="橢圓 11"/>
          <p:cNvSpPr/>
          <p:nvPr/>
        </p:nvSpPr>
        <p:spPr>
          <a:xfrm>
            <a:off x="1844147" y="873978"/>
            <a:ext cx="680954" cy="3789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書卷 (水平) 12"/>
          <p:cNvSpPr/>
          <p:nvPr/>
        </p:nvSpPr>
        <p:spPr>
          <a:xfrm>
            <a:off x="1280621" y="1569068"/>
            <a:ext cx="3526147" cy="1861064"/>
          </a:xfrm>
          <a:prstGeom prst="wedgeRoundRectCallout">
            <a:avLst>
              <a:gd name="adj1" fmla="val -23382"/>
              <a:gd name="adj2" fmla="val -63002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資料全部輸入完成後，可按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鈕，將填報資料產生</a:t>
            </a:r>
            <a:r>
              <a:rPr lang="en-US" altLang="zh-TW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csv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檔並下載至電腦</a:t>
            </a:r>
          </a:p>
        </p:txBody>
      </p:sp>
      <p:sp>
        <p:nvSpPr>
          <p:cNvPr id="24" name="右彎箭號 13">
            <a:extLst>
              <a:ext uri="{FF2B5EF4-FFF2-40B4-BE49-F238E27FC236}">
                <a16:creationId xmlns:a16="http://schemas.microsoft.com/office/drawing/2014/main" id="{0917A548-A3A0-46AC-A529-132A909F7DC1}"/>
              </a:ext>
            </a:extLst>
          </p:cNvPr>
          <p:cNvSpPr/>
          <p:nvPr/>
        </p:nvSpPr>
        <p:spPr>
          <a:xfrm rot="10800000" flipH="1">
            <a:off x="2980303" y="4176789"/>
            <a:ext cx="1990970" cy="1697979"/>
          </a:xfrm>
          <a:prstGeom prst="bentArrow">
            <a:avLst>
              <a:gd name="adj1" fmla="val 26403"/>
              <a:gd name="adj2" fmla="val 25000"/>
              <a:gd name="adj3" fmla="val 25000"/>
              <a:gd name="adj4" fmla="val 4375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DF70D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CBC41E-5315-CF7A-C9EE-B4D8AD089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0052" y="2418460"/>
            <a:ext cx="6286533" cy="4123425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4821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>
            <a:extLst>
              <a:ext uri="{FF2B5EF4-FFF2-40B4-BE49-F238E27FC236}">
                <a16:creationId xmlns:a16="http://schemas.microsoft.com/office/drawing/2014/main" id="{77DF761A-5B32-4E21-AC14-00D6E30A241F}"/>
              </a:ext>
            </a:extLst>
          </p:cNvPr>
          <p:cNvGrpSpPr/>
          <p:nvPr/>
        </p:nvGrpSpPr>
        <p:grpSpPr>
          <a:xfrm>
            <a:off x="988364" y="1136300"/>
            <a:ext cx="10392210" cy="5239785"/>
            <a:chOff x="2423016" y="1136301"/>
            <a:chExt cx="7560433" cy="4619922"/>
          </a:xfrm>
        </p:grpSpPr>
        <p:pic>
          <p:nvPicPr>
            <p:cNvPr id="13" name="圖片 12">
              <a:extLst>
                <a:ext uri="{FF2B5EF4-FFF2-40B4-BE49-F238E27FC236}">
                  <a16:creationId xmlns:a16="http://schemas.microsoft.com/office/drawing/2014/main" id="{F5151946-A2EB-4184-8FF0-E2F56F835FE1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423016" y="1136301"/>
              <a:ext cx="7560433" cy="461992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D2B1233E-239C-40E3-998B-624A05E63F27}"/>
                </a:ext>
              </a:extLst>
            </p:cNvPr>
            <p:cNvSpPr txBox="1"/>
            <p:nvPr/>
          </p:nvSpPr>
          <p:spPr>
            <a:xfrm>
              <a:off x="6066020" y="2789098"/>
              <a:ext cx="688521" cy="16158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05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05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0" name="文字方塊 9">
            <a:extLst>
              <a:ext uri="{FF2B5EF4-FFF2-40B4-BE49-F238E27FC236}">
                <a16:creationId xmlns:a16="http://schemas.microsoft.com/office/drawing/2014/main" id="{6400C3C8-DD3C-45B3-AB45-9BEDE0C0B673}"/>
              </a:ext>
            </a:extLst>
          </p:cNvPr>
          <p:cNvSpPr txBox="1"/>
          <p:nvPr/>
        </p:nvSpPr>
        <p:spPr>
          <a:xfrm>
            <a:off x="324000" y="151416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陸、備註說明、離開系統</a:t>
            </a:r>
            <a:endParaRPr lang="en-US" altLang="zh-TW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zh-TW" alt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88363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t>51</a:t>
            </a:fld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8652835" y="2864593"/>
            <a:ext cx="849511" cy="44767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: 圓角 3">
            <a:extLst>
              <a:ext uri="{FF2B5EF4-FFF2-40B4-BE49-F238E27FC236}">
                <a16:creationId xmlns:a16="http://schemas.microsoft.com/office/drawing/2014/main" id="{3B4AF64F-B4EC-4479-BEE2-DB980907FEBE}"/>
              </a:ext>
            </a:extLst>
          </p:cNvPr>
          <p:cNvSpPr/>
          <p:nvPr/>
        </p:nvSpPr>
        <p:spPr>
          <a:xfrm>
            <a:off x="4146308" y="2150280"/>
            <a:ext cx="4676577" cy="405851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: 圓角 4">
            <a:extLst>
              <a:ext uri="{FF2B5EF4-FFF2-40B4-BE49-F238E27FC236}">
                <a16:creationId xmlns:a16="http://schemas.microsoft.com/office/drawing/2014/main" id="{039F43F8-C0AF-418E-8D44-0BAD95C662F0}"/>
              </a:ext>
            </a:extLst>
          </p:cNvPr>
          <p:cNvSpPr/>
          <p:nvPr/>
        </p:nvSpPr>
        <p:spPr>
          <a:xfrm>
            <a:off x="2619632" y="3515890"/>
            <a:ext cx="7043352" cy="829073"/>
          </a:xfrm>
          <a:prstGeom prst="roundRect">
            <a:avLst>
              <a:gd name="adj" fmla="val 818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橢圓形圖說文字 7"/>
          <p:cNvSpPr/>
          <p:nvPr/>
        </p:nvSpPr>
        <p:spPr>
          <a:xfrm>
            <a:off x="8822885" y="1787598"/>
            <a:ext cx="2557689" cy="873373"/>
          </a:xfrm>
          <a:prstGeom prst="wedgeRoundRectCallout">
            <a:avLst>
              <a:gd name="adj1" fmla="val -45110"/>
              <a:gd name="adj2" fmla="val 68906"/>
              <a:gd name="adj3" fmla="val 16667"/>
            </a:avLst>
          </a:prstGeom>
          <a:solidFill>
            <a:srgbClr val="FEFC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按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登出</a:t>
            </a:r>
            <a:r>
              <a:rPr lang="en-US" altLang="zh-TW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2400" u="sng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鈕</a:t>
            </a:r>
            <a:r>
              <a:rPr lang="zh-TW" altLang="en-US" sz="24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，即離開本系統</a:t>
            </a:r>
          </a:p>
        </p:txBody>
      </p: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81E2EE71-3F56-4740-91E4-9A6545AB3F2B}"/>
              </a:ext>
            </a:extLst>
          </p:cNvPr>
          <p:cNvGrpSpPr/>
          <p:nvPr/>
        </p:nvGrpSpPr>
        <p:grpSpPr>
          <a:xfrm>
            <a:off x="2877653" y="3530964"/>
            <a:ext cx="6414628" cy="678716"/>
            <a:chOff x="2489980" y="3999469"/>
            <a:chExt cx="7863842" cy="1017965"/>
          </a:xfrm>
        </p:grpSpPr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53710D74-440D-4018-B859-6043DA40C7AB}"/>
                </a:ext>
              </a:extLst>
            </p:cNvPr>
            <p:cNvSpPr txBox="1"/>
            <p:nvPr/>
          </p:nvSpPr>
          <p:spPr>
            <a:xfrm>
              <a:off x="2489981" y="3999469"/>
              <a:ext cx="7863841" cy="374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1.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非低溫車但有載送低溫商品。</a:t>
              </a:r>
              <a:endParaRPr lang="zh-TW" altLang="en-US" sz="1600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0BD4909D-683B-4068-A671-C9CA8CB77E2B}"/>
                </a:ext>
              </a:extLst>
            </p:cNvPr>
            <p:cNvSpPr txBox="1"/>
            <p:nvPr/>
          </p:nvSpPr>
          <p:spPr>
            <a:xfrm>
              <a:off x="2489981" y="4642474"/>
              <a:ext cx="7863841" cy="374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3.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因為</a:t>
              </a:r>
              <a:r>
                <a:rPr lang="en-US" altLang="zh-TW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……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，所以同縣市鄉鎮市區單程區間公里</a:t>
              </a:r>
              <a:r>
                <a:rPr lang="en-US" altLang="zh-TW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&gt;15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公里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。</a:t>
              </a:r>
            </a:p>
          </p:txBody>
        </p:sp>
        <p:sp>
          <p:nvSpPr>
            <p:cNvPr id="21" name="文字方塊 20">
              <a:extLst>
                <a:ext uri="{FF2B5EF4-FFF2-40B4-BE49-F238E27FC236}">
                  <a16:creationId xmlns:a16="http://schemas.microsoft.com/office/drawing/2014/main" id="{78113E62-E1D4-44BF-BE5B-C37FE48E6422}"/>
                </a:ext>
              </a:extLst>
            </p:cNvPr>
            <p:cNvSpPr txBox="1"/>
            <p:nvPr/>
          </p:nvSpPr>
          <p:spPr>
            <a:xfrm>
              <a:off x="2489980" y="4320972"/>
              <a:ext cx="7863841" cy="374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2.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因為</a:t>
              </a:r>
              <a:r>
                <a:rPr lang="en-US" altLang="zh-TW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……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  <a:cs typeface="Times New Roman" panose="02020603050405020304" pitchFamily="18" charset="0"/>
                </a:rPr>
                <a:t>，所以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平均每公升燃料可行駛里程數</a:t>
              </a:r>
              <a:r>
                <a:rPr lang="en-US" altLang="zh-TW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&gt;21</a:t>
              </a:r>
              <a:r>
                <a:rPr lang="zh-TW" altLang="en-US" sz="1600" dirty="0">
                  <a:solidFill>
                    <a:srgbClr val="00206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公里。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20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4" grpId="1" animBg="1"/>
      <p:bldP spid="5" grpId="0" animBg="1"/>
      <p:bldP spid="5" grpId="1" animBg="1"/>
      <p:bldP spid="8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827759" y="959267"/>
            <a:ext cx="2867420" cy="1309648"/>
          </a:xfrm>
          <a:prstGeom prst="rect">
            <a:avLst/>
          </a:prstGeom>
          <a:noFill/>
        </p:spPr>
        <p:txBody>
          <a:bodyPr wrap="square" lIns="77781" tIns="38891" rIns="77781" bIns="38891" rtlCol="0">
            <a:spAutoFit/>
          </a:bodyPr>
          <a:lstStyle/>
          <a:p>
            <a:pPr algn="ctr"/>
            <a:r>
              <a:rPr lang="en-US" altLang="zh-TW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115</a:t>
            </a:r>
            <a:r>
              <a:rPr lang="zh-TW" altLang="en-US" sz="4000" b="1" dirty="0">
                <a:solidFill>
                  <a:srgbClr val="00206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上半年紀念品</a:t>
            </a:r>
          </a:p>
        </p:txBody>
      </p:sp>
      <p:sp>
        <p:nvSpPr>
          <p:cNvPr id="7" name="頁尾版面配置區 1">
            <a:extLst>
              <a:ext uri="{FF2B5EF4-FFF2-40B4-BE49-F238E27FC236}">
                <a16:creationId xmlns:a16="http://schemas.microsoft.com/office/drawing/2014/main" id="{5CA1A8C9-AC0A-4502-9F9D-133F79442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 anchor="ctr"/>
          <a:lstStyle/>
          <a:p>
            <a:r>
              <a:rPr lang="en-US" altLang="zh-TW" sz="1100" b="1" dirty="0">
                <a:solidFill>
                  <a:srgbClr val="002060"/>
                </a:solidFill>
              </a:rPr>
              <a:t>https://survey.motc.gov.tw</a:t>
            </a:r>
          </a:p>
        </p:txBody>
      </p:sp>
      <p:sp>
        <p:nvSpPr>
          <p:cNvPr id="8" name="投影片編號版面配置區 2">
            <a:extLst>
              <a:ext uri="{FF2B5EF4-FFF2-40B4-BE49-F238E27FC236}">
                <a16:creationId xmlns:a16="http://schemas.microsoft.com/office/drawing/2014/main" id="{F4C7E611-457B-4891-927E-9E61F759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1597" y="6629400"/>
            <a:ext cx="410403" cy="228600"/>
          </a:xfrm>
        </p:spPr>
        <p:txBody>
          <a:bodyPr vert="horz" lIns="91440" tIns="45720" rIns="91440" bIns="45720" rtlCol="0" anchor="ctr"/>
          <a:lstStyle/>
          <a:p>
            <a:fld id="{9CD8D479-8942-46E8-A226-A4E01F7A105C}" type="slidenum">
              <a:rPr lang="en-US" altLang="zh-TW" sz="1200" b="1"/>
              <a:pPr/>
              <a:t>52</a:t>
            </a:fld>
            <a:endParaRPr lang="zh-TW" altLang="en-US" sz="1200" b="1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9CF11273-D4A4-04E8-D656-D17823231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331" y="1802258"/>
            <a:ext cx="3566160" cy="399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25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53</a:t>
            </a:fld>
            <a:endParaRPr lang="zh-TW" altLang="en-US" dirty="0"/>
          </a:p>
        </p:txBody>
      </p:sp>
      <p:sp>
        <p:nvSpPr>
          <p:cNvPr id="4" name="文字方塊 3"/>
          <p:cNvSpPr txBox="1"/>
          <p:nvPr/>
        </p:nvSpPr>
        <p:spPr>
          <a:xfrm>
            <a:off x="709047" y="1257305"/>
            <a:ext cx="1104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79500" indent="-1079500"/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題目：某一貨車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在新竹縣竹北市</a:t>
            </a:r>
            <a:r>
              <a:rPr lang="zh-TW" altLang="zh-TW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，調查期間之運送情形如下：</a:t>
            </a:r>
            <a:endParaRPr lang="zh-TW" altLang="en-US" sz="3200" b="1" dirty="0"/>
          </a:p>
        </p:txBody>
      </p:sp>
      <p:sp>
        <p:nvSpPr>
          <p:cNvPr id="5" name="文字方塊 4"/>
          <p:cNvSpPr txBox="1"/>
          <p:nvPr/>
        </p:nvSpPr>
        <p:spPr>
          <a:xfrm>
            <a:off x="767850" y="571502"/>
            <a:ext cx="30915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Q:</a:t>
            </a:r>
            <a:r>
              <a:rPr lang="zh-TW" altLang="en-US" sz="32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實機操作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2120900" y="2131955"/>
            <a:ext cx="9093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2000" indent="-1332000" algn="just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在新竹縣竹北市裝桶裝瓦斯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公斤，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新竹縣新埔鎮卸貨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斤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並載空瓦斯桶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公斤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新竹縣竹北市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2120903" y="3806825"/>
            <a:ext cx="90551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52000" indent="-1332000" algn="just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在新竹縣竹北市裝蔬菜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公噸，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新竹縣新豐鄉卸貨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再到新竹縣湖口鄉卸貨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0.5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公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噸，空車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新竹縣竹北市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sp>
        <p:nvSpPr>
          <p:cNvPr id="8" name="矩形 7"/>
          <p:cNvSpPr/>
          <p:nvPr/>
        </p:nvSpPr>
        <p:spPr>
          <a:xfrm>
            <a:off x="3291860" y="5508948"/>
            <a:ext cx="47243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79500" indent="-1079500"/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商品來源別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皆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為國產內銷貨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081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54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138383" y="250372"/>
            <a:ext cx="85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A: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961D688-73AF-4D10-8784-0E7408D0F9E4}"/>
              </a:ext>
            </a:extLst>
          </p:cNvPr>
          <p:cNvGrpSpPr/>
          <p:nvPr/>
        </p:nvGrpSpPr>
        <p:grpSpPr>
          <a:xfrm>
            <a:off x="794663" y="903088"/>
            <a:ext cx="10934484" cy="4869062"/>
            <a:chOff x="794663" y="981744"/>
            <a:chExt cx="10934484" cy="2462865"/>
          </a:xfrm>
        </p:grpSpPr>
        <p:grpSp>
          <p:nvGrpSpPr>
            <p:cNvPr id="13" name="群組 12"/>
            <p:cNvGrpSpPr/>
            <p:nvPr/>
          </p:nvGrpSpPr>
          <p:grpSpPr>
            <a:xfrm>
              <a:off x="794663" y="981744"/>
              <a:ext cx="10934484" cy="2462865"/>
              <a:chOff x="794663" y="981744"/>
              <a:chExt cx="10934484" cy="2462865"/>
            </a:xfrm>
          </p:grpSpPr>
          <p:grpSp>
            <p:nvGrpSpPr>
              <p:cNvPr id="12" name="群組 11"/>
              <p:cNvGrpSpPr/>
              <p:nvPr/>
            </p:nvGrpSpPr>
            <p:grpSpPr>
              <a:xfrm>
                <a:off x="794663" y="2077105"/>
                <a:ext cx="1523996" cy="280223"/>
                <a:chOff x="794663" y="2077105"/>
                <a:chExt cx="1523996" cy="280223"/>
              </a:xfrm>
            </p:grpSpPr>
            <p:sp>
              <p:nvSpPr>
                <p:cNvPr id="5" name="文字方塊 4"/>
                <p:cNvSpPr txBox="1"/>
                <p:nvPr/>
              </p:nvSpPr>
              <p:spPr>
                <a:xfrm>
                  <a:off x="794663" y="2077105"/>
                  <a:ext cx="1203691" cy="2802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30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16</a:t>
                  </a:r>
                  <a:r>
                    <a:rPr lang="zh-TW" altLang="en-US" sz="30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日</a:t>
                  </a:r>
                </a:p>
              </p:txBody>
            </p:sp>
            <p:sp>
              <p:nvSpPr>
                <p:cNvPr id="7" name="向右箭號 6"/>
                <p:cNvSpPr/>
                <p:nvPr/>
              </p:nvSpPr>
              <p:spPr>
                <a:xfrm flipV="1">
                  <a:off x="1730834" y="2077105"/>
                  <a:ext cx="587825" cy="272143"/>
                </a:xfrm>
                <a:prstGeom prst="rightArrow">
                  <a:avLst/>
                </a:prstGeom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4" name="圖片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327307" y="981744"/>
                <a:ext cx="9401840" cy="2462865"/>
              </a:xfrm>
              <a:prstGeom prst="rect">
                <a:avLst/>
              </a:prstGeom>
            </p:spPr>
          </p:pic>
        </p:grp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BD08E99-806B-45A6-ACFA-F0B238BEDA65}"/>
                </a:ext>
              </a:extLst>
            </p:cNvPr>
            <p:cNvSpPr txBox="1"/>
            <p:nvPr/>
          </p:nvSpPr>
          <p:spPr>
            <a:xfrm>
              <a:off x="6593998" y="1056846"/>
              <a:ext cx="812642" cy="10897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4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4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55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138383" y="250372"/>
            <a:ext cx="859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A: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239AF633-521F-455D-9391-D75AF66592E0}"/>
              </a:ext>
            </a:extLst>
          </p:cNvPr>
          <p:cNvGrpSpPr/>
          <p:nvPr/>
        </p:nvGrpSpPr>
        <p:grpSpPr>
          <a:xfrm>
            <a:off x="427211" y="1136102"/>
            <a:ext cx="11333682" cy="4498888"/>
            <a:chOff x="712961" y="3570692"/>
            <a:chExt cx="11025862" cy="2459828"/>
          </a:xfrm>
        </p:grpSpPr>
        <p:grpSp>
          <p:nvGrpSpPr>
            <p:cNvPr id="14" name="群組 13"/>
            <p:cNvGrpSpPr/>
            <p:nvPr/>
          </p:nvGrpSpPr>
          <p:grpSpPr>
            <a:xfrm>
              <a:off x="712961" y="3570692"/>
              <a:ext cx="11025862" cy="2459828"/>
              <a:chOff x="712961" y="3570692"/>
              <a:chExt cx="11025862" cy="2459828"/>
            </a:xfrm>
          </p:grpSpPr>
          <p:grpSp>
            <p:nvGrpSpPr>
              <p:cNvPr id="11" name="群組 10"/>
              <p:cNvGrpSpPr/>
              <p:nvPr/>
            </p:nvGrpSpPr>
            <p:grpSpPr>
              <a:xfrm>
                <a:off x="712961" y="4883910"/>
                <a:ext cx="1579306" cy="302906"/>
                <a:chOff x="748001" y="4513083"/>
                <a:chExt cx="1579306" cy="302906"/>
              </a:xfrm>
            </p:grpSpPr>
            <p:sp>
              <p:nvSpPr>
                <p:cNvPr id="8" name="文字方塊 7"/>
                <p:cNvSpPr txBox="1"/>
                <p:nvPr/>
              </p:nvSpPr>
              <p:spPr>
                <a:xfrm>
                  <a:off x="748001" y="4513083"/>
                  <a:ext cx="1125577" cy="3029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30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18</a:t>
                  </a:r>
                  <a:r>
                    <a:rPr lang="zh-TW" altLang="en-US" sz="3000" dirty="0">
                      <a:latin typeface="微軟正黑體" panose="020B0604030504040204" pitchFamily="34" charset="-120"/>
                      <a:ea typeface="微軟正黑體" panose="020B0604030504040204" pitchFamily="34" charset="-120"/>
                    </a:rPr>
                    <a:t>日</a:t>
                  </a:r>
                </a:p>
              </p:txBody>
            </p:sp>
            <p:sp>
              <p:nvSpPr>
                <p:cNvPr id="9" name="向右箭號 8"/>
                <p:cNvSpPr/>
                <p:nvPr/>
              </p:nvSpPr>
              <p:spPr>
                <a:xfrm flipV="1">
                  <a:off x="1739482" y="4528464"/>
                  <a:ext cx="587825" cy="272143"/>
                </a:xfrm>
                <a:prstGeom prst="rightArrow">
                  <a:avLst/>
                </a:prstGeom>
                <a:solidFill>
                  <a:srgbClr val="FF0000"/>
                </a:solidFill>
                <a:ln w="38100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TW" altLang="en-US"/>
                </a:p>
              </p:txBody>
            </p:sp>
          </p:grpSp>
          <p:pic>
            <p:nvPicPr>
              <p:cNvPr id="10" name="圖片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327307" y="3570692"/>
                <a:ext cx="9411516" cy="2459828"/>
              </a:xfrm>
              <a:prstGeom prst="rect">
                <a:avLst/>
              </a:prstGeom>
            </p:spPr>
          </p:pic>
        </p:grp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F5F6C269-BCFF-424B-810A-294FABEE4663}"/>
                </a:ext>
              </a:extLst>
            </p:cNvPr>
            <p:cNvSpPr txBox="1"/>
            <p:nvPr/>
          </p:nvSpPr>
          <p:spPr>
            <a:xfrm>
              <a:off x="6581972" y="3650423"/>
              <a:ext cx="893248" cy="1177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TW" sz="1400" b="1" dirty="0">
                  <a:solidFill>
                    <a:srgbClr val="4A52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0000-HP</a:t>
              </a:r>
              <a:endParaRPr lang="zh-TW" altLang="en-US" sz="1400" b="1" dirty="0">
                <a:solidFill>
                  <a:srgbClr val="4A52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151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935082" y="1846800"/>
            <a:ext cx="8721885" cy="909538"/>
          </a:xfrm>
          <a:prstGeom prst="rect">
            <a:avLst/>
          </a:prstGeom>
          <a:noFill/>
        </p:spPr>
        <p:txBody>
          <a:bodyPr wrap="square" lIns="77781" tIns="38891" rIns="77781" bIns="38891" rtlCol="0">
            <a:spAutoFit/>
          </a:bodyPr>
          <a:lstStyle/>
          <a:p>
            <a:r>
              <a:rPr lang="zh-TW" altLang="en-US" sz="46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謝謝聆聽，敬請指教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  <a:endParaRPr lang="zh-TW" altLang="en-US" sz="5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頁尾版面配置區 1">
            <a:extLst>
              <a:ext uri="{FF2B5EF4-FFF2-40B4-BE49-F238E27FC236}">
                <a16:creationId xmlns:a16="http://schemas.microsoft.com/office/drawing/2014/main" id="{A68D4720-893C-4B5B-A43F-CBF340EB82C5}"/>
              </a:ext>
            </a:extLst>
          </p:cNvPr>
          <p:cNvSpPr txBox="1">
            <a:spLocks/>
          </p:cNvSpPr>
          <p:nvPr/>
        </p:nvSpPr>
        <p:spPr>
          <a:xfrm>
            <a:off x="990000" y="6629400"/>
            <a:ext cx="11230857" cy="228600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lang="zh-TW" sz="1100" b="1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dirty="0"/>
              <a:t>https://survey.motc.gov.tw</a:t>
            </a:r>
          </a:p>
        </p:txBody>
      </p:sp>
      <p:sp>
        <p:nvSpPr>
          <p:cNvPr id="6" name="投影片編號版面配置區 2">
            <a:extLst>
              <a:ext uri="{FF2B5EF4-FFF2-40B4-BE49-F238E27FC236}">
                <a16:creationId xmlns:a16="http://schemas.microsoft.com/office/drawing/2014/main" id="{6FAA4824-5D5B-44CD-AEFB-A8C21A8F5BAF}"/>
              </a:ext>
            </a:extLst>
          </p:cNvPr>
          <p:cNvSpPr txBox="1">
            <a:spLocks/>
          </p:cNvSpPr>
          <p:nvPr/>
        </p:nvSpPr>
        <p:spPr>
          <a:xfrm>
            <a:off x="11781597" y="6629400"/>
            <a:ext cx="41040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>
              <a:defRPr lang="zh-TW" sz="1200" b="1" i="0" baseline="0">
                <a:solidFill>
                  <a:schemeClr val="accent1">
                    <a:lumMod val="75000"/>
                  </a:scheme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CD8D479-8942-46E8-A226-A4E01F7A105C}" type="slidenum">
              <a:rPr lang="en-US" altLang="zh-TW"/>
              <a:pPr/>
              <a:t>56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8288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5</a:t>
            </a:fld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調查作業規定</a:t>
            </a:r>
          </a:p>
          <a:p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235529" y="1504813"/>
            <a:ext cx="10047515" cy="4140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調查日期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1700" indent="-454025">
              <a:lnSpc>
                <a:spcPts val="4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每年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月及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月的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~22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日。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填表須知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P.2)</a:t>
            </a:r>
          </a:p>
          <a:p>
            <a:pPr marL="457200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調查方法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3287" lvl="1" indent="-457200">
              <a:lnSpc>
                <a:spcPts val="4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以派員實地訪問調查為主。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3287" lvl="1" indent="-457200">
              <a:lnSpc>
                <a:spcPts val="4000"/>
              </a:lnSpc>
              <a:buClr>
                <a:srgbClr val="C00000"/>
              </a:buClr>
              <a:buFont typeface="Wingdings" panose="05000000000000000000" pitchFamily="2" charset="2"/>
              <a:buChar char="ü"/>
              <a:tabLst>
                <a:tab pos="7443788" algn="l"/>
              </a:tabLst>
            </a:pP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書面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填報管道。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457200">
              <a:lnSpc>
                <a:spcPts val="4000"/>
              </a:lnSpc>
              <a:buFont typeface="Wingdings" panose="05000000000000000000" pitchFamily="2" charset="2"/>
              <a:buChar char="l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網路填報開放時間</a:t>
            </a:r>
            <a:endParaRPr lang="en-US" altLang="zh-TW" sz="28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1700" lvl="1" indent="-450850">
              <a:lnSpc>
                <a:spcPts val="4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上半年調查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請於   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期間內完成上網填報。</a:t>
            </a: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01700" lvl="1" indent="-450850">
              <a:lnSpc>
                <a:spcPts val="4000"/>
              </a:lnSpc>
              <a:buClr>
                <a:srgbClr val="C00000"/>
              </a:buClr>
              <a:buFont typeface="Wingdings" panose="05000000000000000000" pitchFamily="2" charset="2"/>
              <a:buChar char="ü"/>
            </a:pP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下半年調查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( 10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請於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16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~11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en-US" sz="24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期間內完成上網填報。</a:t>
            </a:r>
            <a:endParaRPr lang="zh-TW" altLang="en-US" sz="2400" dirty="0">
              <a:latin typeface="細明體" panose="02020509000000000000" pitchFamily="49" charset="-120"/>
              <a:ea typeface="細明體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1379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1"/>
            <a:ext cx="1122679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6</a:t>
            </a:fld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234800" y="1504800"/>
            <a:ext cx="10047600" cy="3586535"/>
          </a:xfrm>
          <a:prstGeom prst="rect">
            <a:avLst/>
          </a:prstGeom>
          <a:noFill/>
          <a:ln w="12700">
            <a:noFill/>
          </a:ln>
        </p:spPr>
        <p:txBody>
          <a:bodyPr wrap="square" lIns="77763" tIns="38882" rIns="77763" bIns="38882" rtlCol="0">
            <a:spAutoFit/>
          </a:bodyPr>
          <a:lstStyle/>
          <a:p>
            <a:pPr algn="just">
              <a:spcBef>
                <a:spcPts val="2400"/>
              </a:spcBef>
            </a:pPr>
            <a:r>
              <a:rPr lang="zh-TW" altLang="zh-TW" sz="27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換戶</a:t>
            </a:r>
            <a:r>
              <a:rPr lang="zh-TW" altLang="en-US" sz="2799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作業：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填表須知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P.3)</a:t>
            </a:r>
            <a:endParaRPr lang="en-US" altLang="zh-TW" sz="2799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914400" lvl="1" indent="-457200" algn="just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79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管理介面</a:t>
            </a: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</a:t>
            </a: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79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調查作業</a:t>
            </a: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</a:t>
            </a:r>
            <a:r>
              <a:rPr lang="en-US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  <a:sym typeface="Wingdings"/>
              </a:rPr>
              <a:t></a:t>
            </a: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</a:t>
            </a:r>
            <a:r>
              <a:rPr lang="zh-TW" altLang="zh-TW" sz="279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調查換戶處理作業</a:t>
            </a: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」進行換戶</a:t>
            </a:r>
            <a:endParaRPr lang="en-US" altLang="zh-TW" sz="2799" dirty="0"/>
          </a:p>
          <a:p>
            <a:pPr marL="914400" lvl="1" indent="-457200" algn="just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更換樣本以「</a:t>
            </a:r>
            <a:r>
              <a:rPr lang="zh-TW" altLang="zh-TW" sz="279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候補樣本</a:t>
            </a: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」優先遞補</a:t>
            </a:r>
            <a:endParaRPr lang="zh-TW" altLang="en-US" sz="2799" dirty="0"/>
          </a:p>
          <a:p>
            <a:pPr marL="914400" lvl="1" indent="-457200" algn="just"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zh-TW" altLang="zh-TW" sz="2799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如果候補樣本不足或需新增車牌請再與</a:t>
            </a:r>
            <a:r>
              <a:rPr lang="zh-TW" altLang="zh-TW" sz="2799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交通部統計處承辦人員聯絡</a:t>
            </a:r>
            <a:endParaRPr lang="zh-TW" altLang="en-US" sz="2799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79688011-381C-455E-BD73-E7C00E9D310F}"/>
              </a:ext>
            </a:extLst>
          </p:cNvPr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調查作業規定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7399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字方塊 12">
            <a:extLst>
              <a:ext uri="{FF2B5EF4-FFF2-40B4-BE49-F238E27FC236}">
                <a16:creationId xmlns:a16="http://schemas.microsoft.com/office/drawing/2014/main" id="{ED33D643-4046-4CC8-9F4B-9AC5F822B597}"/>
              </a:ext>
            </a:extLst>
          </p:cNvPr>
          <p:cNvSpPr txBox="1"/>
          <p:nvPr/>
        </p:nvSpPr>
        <p:spPr>
          <a:xfrm>
            <a:off x="324000" y="151200"/>
            <a:ext cx="11844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調查作業規定</a:t>
            </a:r>
          </a:p>
          <a:p>
            <a:endParaRPr lang="zh-TW" altLang="en-US" dirty="0"/>
          </a:p>
        </p:txBody>
      </p:sp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/>
              <a:t>https://survey.motc.gov.tw</a:t>
            </a:r>
            <a:endParaRPr lang="en-US" altLang="zh-TW" b="1" dirty="0"/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7</a:t>
            </a:fld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6885734" y="2220974"/>
            <a:ext cx="4696665" cy="20928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3900"/>
              </a:lnSpc>
            </a:pP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由各縣市政府先行繳納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</a:p>
          <a:p>
            <a:pPr>
              <a:lnSpc>
                <a:spcPts val="3900"/>
              </a:lnSpc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檢附</a:t>
            </a:r>
            <a:r>
              <a:rPr lang="zh-TW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「支出機關分攤表」正本及「全民健康保險投保單位補充保險費繳款書」影本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28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2178789" y="5349218"/>
            <a:ext cx="7604189" cy="954107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上半年調查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  4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):   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29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前送統計處核銷。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下半年調查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(10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):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11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30</a:t>
            </a:r>
            <a:r>
              <a:rPr lang="zh-TW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前送統計處核銷。</a:t>
            </a:r>
            <a:endParaRPr lang="zh-TW" altLang="en-US" sz="28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6326245" y="2978667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+</a:t>
            </a:r>
            <a:endParaRPr lang="zh-TW" altLang="en-US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768255" y="947615"/>
            <a:ext cx="17575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調查費用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885735" y="1681694"/>
            <a:ext cx="36252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投保單位補充保險費</a:t>
            </a:r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7949522"/>
              </p:ext>
            </p:extLst>
          </p:nvPr>
        </p:nvGraphicFramePr>
        <p:xfrm>
          <a:off x="1036690" y="1470835"/>
          <a:ext cx="5289551" cy="3627120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36690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827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調查費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每輛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2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alt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95</a:t>
                      </a: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sz="12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6822"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審核費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每輛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2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</a:t>
                      </a:r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mpd="sng">
                      <a:noFill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2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名冊核對費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每輛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2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69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指導費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每單位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2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1,000</a:t>
                      </a:r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279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郵費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每單位</a:t>
                      </a:r>
                      <a:r>
                        <a:rPr 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sz="1200" b="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400</a:t>
                      </a:r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zh-TW" sz="12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Times New Roman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35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alt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勤務教育費</a:t>
                      </a:r>
                      <a:r>
                        <a:rPr lang="en-US" alt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每人</a:t>
                      </a:r>
                      <a:r>
                        <a:rPr lang="en-US" altLang="zh-TW" sz="2800" b="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A19574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n-US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250</a:t>
                      </a:r>
                      <a:r>
                        <a:rPr lang="zh-TW" sz="2800" kern="1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元</a:t>
                      </a:r>
                      <a:endParaRPr lang="en-US" altLang="zh-TW" sz="2800" kern="1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A19574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38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zh-TW" sz="2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講師鐘點費</a:t>
                      </a:r>
                      <a:r>
                        <a:rPr lang="en-US" altLang="zh-TW" sz="2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(</a:t>
                      </a:r>
                      <a:r>
                        <a:rPr lang="zh-TW" altLang="zh-TW" sz="2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每單位</a:t>
                      </a:r>
                      <a:r>
                        <a:rPr lang="en-US" altLang="zh-TW" sz="2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)</a:t>
                      </a:r>
                      <a:endParaRPr lang="zh-TW" altLang="zh-TW" sz="28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5720" marR="45720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2,000</a:t>
                      </a:r>
                      <a:r>
                        <a:rPr lang="zh-TW" altLang="en-US" sz="2800" b="0" kern="10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元</a:t>
                      </a:r>
                      <a:endParaRPr lang="zh-TW" altLang="zh-TW" sz="2800" b="0" kern="100" dirty="0">
                        <a:solidFill>
                          <a:schemeClr val="tx1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+mn-cs"/>
                      </a:endParaRPr>
                    </a:p>
                  </a:txBody>
                  <a:tcPr marL="45720" marR="457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0217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07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尾版面配置區 1"/>
          <p:cNvSpPr>
            <a:spLocks noGrp="1"/>
          </p:cNvSpPr>
          <p:nvPr>
            <p:ph type="ftr" sz="quarter" idx="11"/>
          </p:nvPr>
        </p:nvSpPr>
        <p:spPr>
          <a:xfrm>
            <a:off x="990000" y="6629400"/>
            <a:ext cx="11230857" cy="228600"/>
          </a:xfrm>
        </p:spPr>
        <p:txBody>
          <a:bodyPr/>
          <a:lstStyle/>
          <a:p>
            <a:r>
              <a:rPr lang="en-US" altLang="zh-TW" b="1" dirty="0"/>
              <a:t>https://survey.motc.gov.tw</a:t>
            </a:r>
          </a:p>
        </p:txBody>
      </p:sp>
      <p:sp>
        <p:nvSpPr>
          <p:cNvPr id="3" name="投影片編號版面配置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altLang="zh-TW" smtClean="0"/>
              <a:pPr/>
              <a:t>8</a:t>
            </a:fld>
            <a:endParaRPr lang="zh-TW" altLang="en-US" dirty="0"/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325E5BD5-099D-143E-DAC9-1B581F925A27}"/>
              </a:ext>
            </a:extLst>
          </p:cNvPr>
          <p:cNvSpPr txBox="1"/>
          <p:nvPr/>
        </p:nvSpPr>
        <p:spPr>
          <a:xfrm>
            <a:off x="1078681" y="1169093"/>
            <a:ext cx="10149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納保人員及範圍：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just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為維護基網統計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調查員權益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，凡投保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勞保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人員所支領之各項調查相關費用均予以納保（勞保、勞退及健保）。</a:t>
            </a: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27F821D8-C9C0-6474-FCBD-56D6D7E69C24}"/>
              </a:ext>
            </a:extLst>
          </p:cNvPr>
          <p:cNvSpPr txBox="1"/>
          <p:nvPr/>
        </p:nvSpPr>
        <p:spPr>
          <a:xfrm>
            <a:off x="1078681" y="2839065"/>
            <a:ext cx="101497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各項費用表單及清冊：</a:t>
            </a:r>
            <a:endParaRPr lang="en-US" altLang="zh-TW" sz="2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本處各項調查費用維持現行模式。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自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114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年起會將各項費用及表單上傳自「基層統計調查網管理系統」，並由總處統一辦理後續納保事宜。</a:t>
            </a: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11223C3A-2EB6-6E55-CC23-BDD42CE80AFF}"/>
              </a:ext>
            </a:extLst>
          </p:cNvPr>
          <p:cNvSpPr txBox="1"/>
          <p:nvPr/>
        </p:nvSpPr>
        <p:spPr>
          <a:xfrm>
            <a:off x="324000" y="151416"/>
            <a:ext cx="118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核銷提醒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207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cology 16x9">
  <a:themeElements>
    <a:clrScheme name="自訂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FFFF00"/>
      </a:accent2>
      <a:accent3>
        <a:srgbClr val="FFDB82"/>
      </a:accent3>
      <a:accent4>
        <a:srgbClr val="EBC7A3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頹漬風材質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67000"/>
                <a:shade val="65000"/>
              </a:schemeClr>
              <a:schemeClr val="phClr">
                <a:tint val="10000"/>
                <a:satMod val="130000"/>
              </a:schemeClr>
            </a:duotone>
          </a:blip>
          <a:tile tx="0" ty="0" sx="60000" sy="59000" flip="none" algn="b"/>
        </a:blip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15000"/>
              </a:schemeClr>
              <a:schemeClr val="phClr">
                <a:tint val="34000"/>
              </a:schemeClr>
            </a:duotone>
          </a:blip>
          <a:tile tx="0" ty="0" sx="60000" sy="59000" flip="none" algn="b"/>
        </a:blipFill>
      </a:fillStyleLst>
      <a:lnStyleLst>
        <a:ln w="6350" cap="flat" cmpd="sng" algn="ctr">
          <a:solidFill>
            <a:schemeClr val="phClr">
              <a:tint val="7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自訂設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270532A-D598-4F6B-B05D-F62B681804A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4562</Words>
  <Application>Microsoft Office PowerPoint</Application>
  <PresentationFormat>寬螢幕</PresentationFormat>
  <Paragraphs>901</Paragraphs>
  <Slides>57</Slides>
  <Notes>55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57</vt:i4>
      </vt:variant>
    </vt:vector>
  </HeadingPairs>
  <TitlesOfParts>
    <vt:vector size="73" baseType="lpstr">
      <vt:lpstr>Microsoft JhengHei UI</vt:lpstr>
      <vt:lpstr>細明體</vt:lpstr>
      <vt:lpstr>微軟正黑體</vt:lpstr>
      <vt:lpstr>新細明體</vt:lpstr>
      <vt:lpstr>標楷體</vt:lpstr>
      <vt:lpstr>Arial</vt:lpstr>
      <vt:lpstr>Calibri</vt:lpstr>
      <vt:lpstr>Calibri Light</vt:lpstr>
      <vt:lpstr>Corbel</vt:lpstr>
      <vt:lpstr>Times New Roman</vt:lpstr>
      <vt:lpstr>Wingdings</vt:lpstr>
      <vt:lpstr>Wingdings 2</vt:lpstr>
      <vt:lpstr>Ecology 16x9</vt:lpstr>
      <vt:lpstr>2_自訂設計</vt:lpstr>
      <vt:lpstr>1_自訂設計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2016-02-16T11:38:32Z</dcterms:created>
  <dcterms:modified xsi:type="dcterms:W3CDTF">2026-03-20T00:23:39Z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TC030988899991</vt:lpwstr>
  </property>
</Properties>
</file>