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bookmarkIdSeed="3">
  <p:sldMasterIdLst>
    <p:sldMasterId id="2147483648" r:id="rId2"/>
  </p:sldMasterIdLst>
  <p:notesMasterIdLst>
    <p:notesMasterId r:id="rId86"/>
  </p:notesMasterIdLst>
  <p:handoutMasterIdLst>
    <p:handoutMasterId r:id="rId87"/>
  </p:handoutMasterIdLst>
  <p:sldIdLst>
    <p:sldId id="395" r:id="rId3"/>
    <p:sldId id="297" r:id="rId4"/>
    <p:sldId id="298" r:id="rId5"/>
    <p:sldId id="266" r:id="rId6"/>
    <p:sldId id="299" r:id="rId7"/>
    <p:sldId id="300" r:id="rId8"/>
    <p:sldId id="301" r:id="rId9"/>
    <p:sldId id="372" r:id="rId10"/>
    <p:sldId id="373" r:id="rId11"/>
    <p:sldId id="374" r:id="rId12"/>
    <p:sldId id="376" r:id="rId13"/>
    <p:sldId id="377" r:id="rId14"/>
    <p:sldId id="378" r:id="rId15"/>
    <p:sldId id="393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421" r:id="rId36"/>
    <p:sldId id="422" r:id="rId37"/>
    <p:sldId id="423" r:id="rId38"/>
    <p:sldId id="424" r:id="rId39"/>
    <p:sldId id="425" r:id="rId40"/>
    <p:sldId id="426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420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401" r:id="rId58"/>
    <p:sldId id="330" r:id="rId59"/>
    <p:sldId id="400" r:id="rId60"/>
    <p:sldId id="390" r:id="rId61"/>
    <p:sldId id="331" r:id="rId62"/>
    <p:sldId id="391" r:id="rId63"/>
    <p:sldId id="398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99" r:id="rId84"/>
    <p:sldId id="386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DC"/>
    <a:srgbClr val="2F96FF"/>
    <a:srgbClr val="FFFFCC"/>
    <a:srgbClr val="FFFF99"/>
    <a:srgbClr val="3399FF"/>
    <a:srgbClr val="DB07AE"/>
    <a:srgbClr val="026E14"/>
    <a:srgbClr val="C80974"/>
    <a:srgbClr val="C804BA"/>
    <a:srgbClr val="5E0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5324" autoAdjust="0"/>
  </p:normalViewPr>
  <p:slideViewPr>
    <p:cSldViewPr snapToGrid="0">
      <p:cViewPr varScale="1">
        <p:scale>
          <a:sx n="115" d="100"/>
          <a:sy n="115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30E08F2E-5F06-4CE2-A139-452A1382A6F0}" type="datetimeFigureOut">
              <a:rPr lang="en-US" altLang="zh-TW"/>
              <a:t>3/11/2026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828588A-5C4E-401A-AECC-B6F63A9DE965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1A4C5DC6-1594-414D-9341-ABA08739246C}" type="datetimeFigureOut">
              <a:t>2026/3/11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7542409-6A04-4DC6-AC3A-D3758287A8F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0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1763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0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0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82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30000"/>
                  <a:satMod val="115000"/>
                </a:schemeClr>
                <a:schemeClr val="accent2">
                  <a:tint val="34000"/>
                </a:schemeClr>
              </a:duotone>
            </a:blip>
            <a:srcRect/>
            <a:tile tx="0" ty="0" sx="60000" sy="59000" flip="none" algn="b"/>
          </a:blipFill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918"/>
            <a:ext cx="11020677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30000"/>
                  <a:satMod val="115000"/>
                </a:schemeClr>
                <a:schemeClr val="accent2">
                  <a:tint val="34000"/>
                </a:schemeClr>
              </a:duotone>
            </a:blip>
            <a:srcRect/>
            <a:tile tx="0" ty="0" sx="60000" sy="59000" flip="none" algn="b"/>
          </a:blipFill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918"/>
            <a:ext cx="11020677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 latinLnBrk="0">
              <a:defRPr lang="zh-TW" sz="6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pic>
        <p:nvPicPr>
          <p:cNvPr id="9" name="圖片 8" descr="波浪" title="投影片設計圖片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圖片 10" descr="綠色植物特寫圖片" title="投影片設計圖片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7" y="6629400"/>
            <a:ext cx="11230857" cy="2286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 i="0" baseline="0"/>
            </a:lvl1pPr>
          </a:lstStyle>
          <a:p>
            <a:fld id="{9CD8D479-8942-46E8-A226-A4E01F7A105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1" y="6629400"/>
            <a:ext cx="335382" cy="228600"/>
          </a:xfrm>
          <a:prstGeom prst="rect">
            <a:avLst/>
          </a:prstGeom>
        </p:spPr>
      </p:pic>
      <p:sp>
        <p:nvSpPr>
          <p:cNvPr id="7" name="圓角矩形 6"/>
          <p:cNvSpPr/>
          <p:nvPr userDrawn="1"/>
        </p:nvSpPr>
        <p:spPr>
          <a:xfrm rot="5400000">
            <a:off x="-3167063" y="3167063"/>
            <a:ext cx="6629400" cy="29527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6000">
                <a:srgbClr val="99CCFF">
                  <a:alpha val="30000"/>
                </a:srgbClr>
              </a:gs>
              <a:gs pos="80000">
                <a:srgbClr val="0070C0"/>
              </a:gs>
              <a:gs pos="100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-83196" y="66675"/>
            <a:ext cx="461665" cy="1228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</a:t>
            </a:r>
            <a:r>
              <a:rPr lang="zh-TW" altLang="en-US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 部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solidFill>
                <a:schemeClr val="accent1">
                  <a:lumMod val="7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CD8D479-8942-46E8-A226-A4E01F7A10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7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https://survey.motc.gov.tw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lang="zh-TW" sz="3400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lang="zh-TW" sz="2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543051" y="480545"/>
            <a:ext cx="9105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TW" sz="2000" b="1" dirty="0" smtClean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000" b="1" dirty="0" smtClean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0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「汽車貨運調查講師研習班」</a:t>
            </a:r>
            <a:r>
              <a:rPr lang="zh-TW" altLang="en-US" sz="2000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5" y="212287"/>
            <a:ext cx="1001486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820885" y="2256972"/>
            <a:ext cx="5731488" cy="1732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汽車貨運調查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6600"/>
              </a:lnSpc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管理介面操作說明</a:t>
            </a:r>
          </a:p>
        </p:txBody>
      </p:sp>
    </p:spTree>
    <p:extLst>
      <p:ext uri="{BB962C8B-B14F-4D97-AF65-F5344CB8AC3E}">
        <p14:creationId xmlns:p14="http://schemas.microsoft.com/office/powerpoint/2010/main" val="6655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8" y="746525"/>
            <a:ext cx="11713779" cy="514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9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62445" y="3622692"/>
            <a:ext cx="3263900" cy="1843951"/>
          </a:xfrm>
          <a:prstGeom prst="wedgeEllipseCallout">
            <a:avLst>
              <a:gd name="adj1" fmla="val -19779"/>
              <a:gd name="adj2" fmla="val -14370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鈕則進入新增帳號畫面。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371600" y="1632857"/>
            <a:ext cx="642257" cy="272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6" y="153730"/>
            <a:ext cx="11556124" cy="632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10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3304473" y="2912000"/>
            <a:ext cx="8080170" cy="3398086"/>
          </a:xfrm>
          <a:prstGeom prst="wedgeEllipseCallout">
            <a:avLst>
              <a:gd name="adj1" fmla="val 13483"/>
              <a:gd name="adj2" fmla="val -6294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輸入「使用者帳號」、「姓名」、「聯絡電話」、「電子信箱」及「啟動目錄」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新增儲存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鈕即完成新增。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縣市政府權限可新增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例：花蓮縣政府帳號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c1500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，可新增之帳號範圍為：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c1501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c1599)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813300" y="876300"/>
            <a:ext cx="1054100" cy="520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07571" y="1397000"/>
            <a:ext cx="11081658" cy="10849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0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3" y="484778"/>
            <a:ext cx="11304412" cy="528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11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292430" y="3459524"/>
            <a:ext cx="3965369" cy="2166576"/>
          </a:xfrm>
          <a:prstGeom prst="wedgeEllipseCallout">
            <a:avLst>
              <a:gd name="adj1" fmla="val -15827"/>
              <a:gd name="adj2" fmla="val -13268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點選欲修改之帳號→按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鈕可進入編輯帳號畫面。</a:t>
            </a:r>
          </a:p>
        </p:txBody>
      </p:sp>
    </p:spTree>
    <p:extLst>
      <p:ext uri="{BB962C8B-B14F-4D97-AF65-F5344CB8AC3E}">
        <p14:creationId xmlns:p14="http://schemas.microsoft.com/office/powerpoint/2010/main" val="8874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1" y="295585"/>
            <a:ext cx="11209295" cy="613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12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2410030" y="2857500"/>
            <a:ext cx="4143169" cy="2242775"/>
          </a:xfrm>
          <a:prstGeom prst="wedgeEllipseCallout">
            <a:avLst>
              <a:gd name="adj1" fmla="val 21021"/>
              <a:gd name="adj2" fmla="val -11083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完成修改相關設定後按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儲存修改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鈕即完成修改。</a:t>
            </a:r>
          </a:p>
        </p:txBody>
      </p:sp>
    </p:spTree>
    <p:extLst>
      <p:ext uri="{BB962C8B-B14F-4D97-AF65-F5344CB8AC3E}">
        <p14:creationId xmlns:p14="http://schemas.microsoft.com/office/powerpoint/2010/main" val="17856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13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9" y="609599"/>
            <a:ext cx="8880021" cy="5617029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2928257" y="2851098"/>
            <a:ext cx="3519509" cy="1576969"/>
          </a:xfrm>
          <a:prstGeom prst="wedgeEllipseCallout">
            <a:avLst>
              <a:gd name="adj1" fmla="val -37632"/>
              <a:gd name="adj2" fmla="val -16660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在修改畫面中點選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修改密碼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分頁。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928257" y="751113"/>
            <a:ext cx="544286" cy="301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2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8" y="867889"/>
            <a:ext cx="11477297" cy="477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14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2651331" y="3045832"/>
            <a:ext cx="4079670" cy="1610835"/>
          </a:xfrm>
          <a:prstGeom prst="wedgeEllipseCallout">
            <a:avLst>
              <a:gd name="adj1" fmla="val -60004"/>
              <a:gd name="adj2" fmla="val -102712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重設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鈕可重設密碼。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67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8" y="903961"/>
            <a:ext cx="11462682" cy="477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15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659245" y="3290526"/>
            <a:ext cx="4391727" cy="2645229"/>
          </a:xfrm>
          <a:prstGeom prst="wedgeEllipseCallout">
            <a:avLst>
              <a:gd name="adj1" fmla="val 42003"/>
              <a:gd name="adj2" fmla="val -58455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顯示「確定重設密碼」訊息。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即完成重設密碼。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重設密碼會使密碼變為與帳號相同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59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9CE00551-F595-4220-9473-44F46AA3F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65" y="1065109"/>
            <a:ext cx="9266723" cy="5088042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38895"/>
            <a:ext cx="4398986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三、樣本重設密碼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16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5" name="橢圓形圖說文字 14"/>
          <p:cNvSpPr/>
          <p:nvPr/>
        </p:nvSpPr>
        <p:spPr>
          <a:xfrm>
            <a:off x="4980873" y="3824788"/>
            <a:ext cx="4613069" cy="2255475"/>
          </a:xfrm>
          <a:prstGeom prst="wedgeEllipseCallout">
            <a:avLst>
              <a:gd name="adj1" fmla="val -63217"/>
              <a:gd name="adj2" fmla="val -6283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安全控管作業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】→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樣本重設密碼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872261" y="316739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584367" y="277160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="" xmlns:a16="http://schemas.microsoft.com/office/drawing/2014/main" id="{4EABC053-B22A-454D-89E1-1C73CCEBE6D1}"/>
              </a:ext>
            </a:extLst>
          </p:cNvPr>
          <p:cNvSpPr/>
          <p:nvPr/>
        </p:nvSpPr>
        <p:spPr>
          <a:xfrm>
            <a:off x="2298700" y="3020615"/>
            <a:ext cx="1690255" cy="816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="" xmlns:a16="http://schemas.microsoft.com/office/drawing/2014/main" id="{1C35565A-3C99-4C50-BA41-78C53623B7AA}"/>
              </a:ext>
            </a:extLst>
          </p:cNvPr>
          <p:cNvSpPr/>
          <p:nvPr/>
        </p:nvSpPr>
        <p:spPr>
          <a:xfrm>
            <a:off x="6289675" y="2771602"/>
            <a:ext cx="1690255" cy="5769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5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79" y="417824"/>
            <a:ext cx="97345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17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2384631" y="3708399"/>
            <a:ext cx="3263900" cy="1843951"/>
          </a:xfrm>
          <a:prstGeom prst="wedgeEllipseCallout">
            <a:avLst>
              <a:gd name="adj1" fmla="val 56875"/>
              <a:gd name="adj2" fmla="val -1045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選擇欲重設密碼之車種。</a:t>
            </a:r>
          </a:p>
        </p:txBody>
      </p:sp>
    </p:spTree>
    <p:extLst>
      <p:ext uri="{BB962C8B-B14F-4D97-AF65-F5344CB8AC3E}">
        <p14:creationId xmlns:p14="http://schemas.microsoft.com/office/powerpoint/2010/main" val="16091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A794A039-E757-4BCE-94B5-CFFE03D0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808337"/>
            <a:ext cx="11238674" cy="5384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18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410402" y="4335912"/>
            <a:ext cx="4219371" cy="1843951"/>
          </a:xfrm>
          <a:prstGeom prst="wedgeEllipseCallout">
            <a:avLst>
              <a:gd name="adj1" fmla="val -2550"/>
              <a:gd name="adj2" fmla="val -119495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輸入車牌→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可篩選出符合條件之樣本。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346793" y="4474410"/>
            <a:ext cx="3888016" cy="1653677"/>
          </a:xfrm>
          <a:prstGeom prst="wedgeEllipseCallout">
            <a:avLst>
              <a:gd name="adj1" fmla="val 60921"/>
              <a:gd name="adj2" fmla="val -6556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自用重設密碼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即可重設該業者密碼。</a:t>
            </a:r>
          </a:p>
        </p:txBody>
      </p:sp>
      <p:sp>
        <p:nvSpPr>
          <p:cNvPr id="5" name="橢圓 4"/>
          <p:cNvSpPr/>
          <p:nvPr/>
        </p:nvSpPr>
        <p:spPr>
          <a:xfrm>
            <a:off x="10706634" y="3998454"/>
            <a:ext cx="979714" cy="3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F3E61837-0C54-4555-9AFA-1E7AC26DA0BE}"/>
              </a:ext>
            </a:extLst>
          </p:cNvPr>
          <p:cNvGrpSpPr/>
          <p:nvPr/>
        </p:nvGrpSpPr>
        <p:grpSpPr>
          <a:xfrm>
            <a:off x="2172242" y="2727601"/>
            <a:ext cx="504000" cy="146420"/>
            <a:chOff x="2172242" y="2727601"/>
            <a:chExt cx="504000" cy="146420"/>
          </a:xfrm>
        </p:grpSpPr>
        <p:sp>
          <p:nvSpPr>
            <p:cNvPr id="2" name="文字方塊 1">
              <a:extLst>
                <a:ext uri="{FF2B5EF4-FFF2-40B4-BE49-F238E27FC236}">
                  <a16:creationId xmlns="" xmlns:a16="http://schemas.microsoft.com/office/drawing/2014/main" id="{2D45B082-8BC2-4677-836F-71482000ED88}"/>
                </a:ext>
              </a:extLst>
            </p:cNvPr>
            <p:cNvSpPr txBox="1"/>
            <p:nvPr/>
          </p:nvSpPr>
          <p:spPr>
            <a:xfrm>
              <a:off x="2268684" y="2766299"/>
              <a:ext cx="293361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="" xmlns:a16="http://schemas.microsoft.com/office/drawing/2014/main" id="{EF554514-CEEB-4D38-96DC-36A8FDFE36AD}"/>
                </a:ext>
              </a:extLst>
            </p:cNvPr>
            <p:cNvSpPr txBox="1"/>
            <p:nvPr/>
          </p:nvSpPr>
          <p:spPr>
            <a:xfrm>
              <a:off x="2172242" y="2727601"/>
              <a:ext cx="504000" cy="14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6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8" name="投影片編號版面配置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</a:t>
            </a:fld>
            <a:endParaRPr lang="en-US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968827" y="370114"/>
            <a:ext cx="36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壹、操作說明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2764988" y="1186583"/>
            <a:ext cx="678633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二、安全控管作業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三、樣本重設密碼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四、樣本清冊查詢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五、調查樣本分配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六、調查樣本分配下載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七、調查樣本分配上傳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八、調查員分配結果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3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19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63" y="239486"/>
            <a:ext cx="9437915" cy="6618514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4064329" y="3376067"/>
            <a:ext cx="3965369" cy="1843951"/>
          </a:xfrm>
          <a:prstGeom prst="wedgeEllipseCallout">
            <a:avLst>
              <a:gd name="adj1" fmla="val 5128"/>
              <a:gd name="adj2" fmla="val -136425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顯示「是否重設密碼」訊息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4310744" y="446314"/>
            <a:ext cx="4125686" cy="13171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E33AE274-2541-4E31-A7FC-3BEC22326469}"/>
              </a:ext>
            </a:extLst>
          </p:cNvPr>
          <p:cNvGrpSpPr/>
          <p:nvPr/>
        </p:nvGrpSpPr>
        <p:grpSpPr>
          <a:xfrm>
            <a:off x="3166540" y="1463528"/>
            <a:ext cx="504000" cy="144000"/>
            <a:chOff x="2163364" y="2724157"/>
            <a:chExt cx="504000" cy="144000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50F4C920-4DB0-4966-80C6-51739A4419B5}"/>
                </a:ext>
              </a:extLst>
            </p:cNvPr>
            <p:cNvSpPr txBox="1"/>
            <p:nvPr/>
          </p:nvSpPr>
          <p:spPr>
            <a:xfrm>
              <a:off x="2268684" y="2775824"/>
              <a:ext cx="293361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6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4C7F2A63-8C2B-4B4A-B481-0A24C6318EED}"/>
                </a:ext>
              </a:extLst>
            </p:cNvPr>
            <p:cNvSpPr txBox="1"/>
            <p:nvPr/>
          </p:nvSpPr>
          <p:spPr>
            <a:xfrm>
              <a:off x="2163364" y="2724157"/>
              <a:ext cx="504000" cy="14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8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20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29" y="594360"/>
            <a:ext cx="9691257" cy="5669280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1433944" y="2499767"/>
            <a:ext cx="4486069" cy="2293576"/>
          </a:xfrm>
          <a:prstGeom prst="wedgeEllipseCallout">
            <a:avLst>
              <a:gd name="adj1" fmla="val -19278"/>
              <a:gd name="adj2" fmla="val -8793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顯示「重設密碼完成」訊息即完成重設。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樣本密碼變更為「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0000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橢圓 2"/>
          <p:cNvSpPr/>
          <p:nvPr/>
        </p:nvSpPr>
        <p:spPr>
          <a:xfrm>
            <a:off x="1521029" y="1132114"/>
            <a:ext cx="1548742" cy="435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6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247FA59-6E8F-43D4-A6C1-42BB231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51585"/>
            <a:ext cx="8991600" cy="53504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50" y="3123074"/>
            <a:ext cx="5264348" cy="3236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21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4" name="橢圓形圖說文字 13"/>
          <p:cNvSpPr/>
          <p:nvPr/>
        </p:nvSpPr>
        <p:spPr>
          <a:xfrm>
            <a:off x="6096000" y="242031"/>
            <a:ext cx="4243677" cy="2183472"/>
          </a:xfrm>
          <a:prstGeom prst="wedgeEllipseCallout">
            <a:avLst>
              <a:gd name="adj1" fmla="val 36038"/>
              <a:gd name="adj2" fmla="val 7875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4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樣本清冊查詢區分「樣本名冊」及「候補名冊」，並依照各類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車種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顯示。</a:t>
            </a:r>
          </a:p>
        </p:txBody>
      </p:sp>
      <p:sp>
        <p:nvSpPr>
          <p:cNvPr id="9" name="標題 10"/>
          <p:cNvSpPr txBox="1">
            <a:spLocks/>
          </p:cNvSpPr>
          <p:nvPr/>
        </p:nvSpPr>
        <p:spPr>
          <a:xfrm>
            <a:off x="754040" y="232506"/>
            <a:ext cx="39894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sz="3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四、樣本清冊查詢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/>
          <p:cNvCxnSpPr>
            <a:cxnSpLocks/>
          </p:cNvCxnSpPr>
          <p:nvPr/>
        </p:nvCxnSpPr>
        <p:spPr>
          <a:xfrm>
            <a:off x="4191000" y="4251289"/>
            <a:ext cx="1644450" cy="7600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="" xmlns:a16="http://schemas.microsoft.com/office/drawing/2014/main" id="{287B402D-900F-419B-84D4-E1A1C18A28C3}"/>
              </a:ext>
            </a:extLst>
          </p:cNvPr>
          <p:cNvSpPr/>
          <p:nvPr/>
        </p:nvSpPr>
        <p:spPr>
          <a:xfrm>
            <a:off x="2314575" y="3819525"/>
            <a:ext cx="1644450" cy="7600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="" xmlns:a16="http://schemas.microsoft.com/office/drawing/2014/main" id="{DEB3AEFE-2F7F-47E9-9506-18B7E01AB631}"/>
              </a:ext>
            </a:extLst>
          </p:cNvPr>
          <p:cNvSpPr/>
          <p:nvPr/>
        </p:nvSpPr>
        <p:spPr>
          <a:xfrm>
            <a:off x="6705600" y="2295525"/>
            <a:ext cx="1644450" cy="5001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9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96F524F-37E3-4031-AF9C-E0210B7AC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807027"/>
            <a:ext cx="10224655" cy="53109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22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5027641" y="3396673"/>
            <a:ext cx="4243677" cy="2209801"/>
          </a:xfrm>
          <a:prstGeom prst="wedgeEllipseCallout">
            <a:avLst>
              <a:gd name="adj1" fmla="val -77861"/>
              <a:gd name="adj2" fmla="val -11125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「公司名稱」欄位輸入公司名稱→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鈕可做進一步搜尋。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92612" y="4178671"/>
            <a:ext cx="4421101" cy="1880384"/>
          </a:xfrm>
          <a:prstGeom prst="wedgeEllipseCallout">
            <a:avLst>
              <a:gd name="adj1" fmla="val -15381"/>
              <a:gd name="adj2" fmla="val -1669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下拉選取「調查年月」→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鈕→網頁呈現樣本清冊。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6330A8BD-AB34-4AC5-827F-6710DFFB489C}"/>
              </a:ext>
            </a:extLst>
          </p:cNvPr>
          <p:cNvSpPr/>
          <p:nvPr/>
        </p:nvSpPr>
        <p:spPr>
          <a:xfrm>
            <a:off x="2004091" y="1867385"/>
            <a:ext cx="882561" cy="2208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="" xmlns:a16="http://schemas.microsoft.com/office/drawing/2014/main" id="{46B44F0D-4D09-4C76-8EC6-6656F973E0EC}"/>
              </a:ext>
            </a:extLst>
          </p:cNvPr>
          <p:cNvSpPr/>
          <p:nvPr/>
        </p:nvSpPr>
        <p:spPr>
          <a:xfrm>
            <a:off x="2004092" y="1477818"/>
            <a:ext cx="517236" cy="346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CDCA98F6-DF42-45B0-B7F2-F3C6CA81C5EF}"/>
              </a:ext>
            </a:extLst>
          </p:cNvPr>
          <p:cNvGrpSpPr/>
          <p:nvPr/>
        </p:nvGrpSpPr>
        <p:grpSpPr>
          <a:xfrm>
            <a:off x="2321882" y="1896964"/>
            <a:ext cx="504000" cy="166013"/>
            <a:chOff x="2164740" y="2714519"/>
            <a:chExt cx="504000" cy="166013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0CA64FE5-FFDC-4B0F-B32A-0D843B49A29E}"/>
                </a:ext>
              </a:extLst>
            </p:cNvPr>
            <p:cNvSpPr txBox="1"/>
            <p:nvPr/>
          </p:nvSpPr>
          <p:spPr>
            <a:xfrm>
              <a:off x="2268684" y="2757421"/>
              <a:ext cx="29336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8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B226BDDE-DDA0-42D5-8D2E-C7A631B559D8}"/>
                </a:ext>
              </a:extLst>
            </p:cNvPr>
            <p:cNvSpPr txBox="1"/>
            <p:nvPr/>
          </p:nvSpPr>
          <p:spPr>
            <a:xfrm>
              <a:off x="2164740" y="2714519"/>
              <a:ext cx="504000" cy="14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0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4" y="669707"/>
            <a:ext cx="11147623" cy="5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23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6919998" y="1933124"/>
            <a:ext cx="4421101" cy="1880384"/>
          </a:xfrm>
          <a:prstGeom prst="wedgeEllipseCallout">
            <a:avLst>
              <a:gd name="adj1" fmla="val -62801"/>
              <a:gd name="adj2" fmla="val 7002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在「樣本名冊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」中點選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樣本家數統計表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528110" y="420586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764970" y="235009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32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24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487680"/>
            <a:ext cx="9563100" cy="5882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橢圓形圖說文字 5"/>
          <p:cNvSpPr/>
          <p:nvPr/>
        </p:nvSpPr>
        <p:spPr>
          <a:xfrm>
            <a:off x="696997" y="3990524"/>
            <a:ext cx="4421101" cy="1880384"/>
          </a:xfrm>
          <a:prstGeom prst="wedgeEllipseCallout">
            <a:avLst>
              <a:gd name="adj1" fmla="val 23869"/>
              <a:gd name="adj2" fmla="val -114940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在下拉選單中選擇調查年月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898900" y="2298700"/>
            <a:ext cx="558800" cy="419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247240" y="1475321"/>
            <a:ext cx="54000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11304</a:t>
            </a:r>
            <a:endParaRPr lang="zh-TW" alt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C98B591E-F321-4218-9975-4839C563E958}"/>
              </a:ext>
            </a:extLst>
          </p:cNvPr>
          <p:cNvGrpSpPr/>
          <p:nvPr/>
        </p:nvGrpSpPr>
        <p:grpSpPr>
          <a:xfrm>
            <a:off x="5342175" y="2779925"/>
            <a:ext cx="543720" cy="230832"/>
            <a:chOff x="2101826" y="2486962"/>
            <a:chExt cx="543720" cy="230832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D7D70608-5A99-448B-950A-7F234B155201}"/>
                </a:ext>
              </a:extLst>
            </p:cNvPr>
            <p:cNvSpPr txBox="1"/>
            <p:nvPr/>
          </p:nvSpPr>
          <p:spPr>
            <a:xfrm>
              <a:off x="2163364" y="2512441"/>
              <a:ext cx="398680" cy="161583"/>
            </a:xfrm>
            <a:prstGeom prst="rect">
              <a:avLst/>
            </a:prstGeom>
            <a:solidFill>
              <a:srgbClr val="2F96FF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05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923E3E7A-E6D3-45A7-A7F5-9B2DA8377F89}"/>
                </a:ext>
              </a:extLst>
            </p:cNvPr>
            <p:cNvSpPr txBox="1"/>
            <p:nvPr/>
          </p:nvSpPr>
          <p:spPr>
            <a:xfrm>
              <a:off x="2101826" y="2486962"/>
              <a:ext cx="543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148EFDD8-4281-4DA3-9980-AD1933E2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8" y="517236"/>
            <a:ext cx="8616306" cy="5560292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25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341064" y="4863316"/>
            <a:ext cx="3306438" cy="1880384"/>
          </a:xfrm>
          <a:prstGeom prst="wedgeEllipseCallout">
            <a:avLst>
              <a:gd name="adj1" fmla="val -64504"/>
              <a:gd name="adj2" fmla="val -11929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檔呈現各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鄉鎮、車種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家數明細。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EC5448BA-B308-4929-A702-ADBCDD77F773}"/>
              </a:ext>
            </a:extLst>
          </p:cNvPr>
          <p:cNvSpPr txBox="1"/>
          <p:nvPr/>
        </p:nvSpPr>
        <p:spPr>
          <a:xfrm>
            <a:off x="3814133" y="2628900"/>
            <a:ext cx="443542" cy="3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30427D92-AB90-4A58-9D93-7F8222DC6FCB}"/>
              </a:ext>
            </a:extLst>
          </p:cNvPr>
          <p:cNvSpPr txBox="1"/>
          <p:nvPr/>
        </p:nvSpPr>
        <p:spPr>
          <a:xfrm>
            <a:off x="3814133" y="2623997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新細明體-ExtB" panose="02020500000000000000" pitchFamily="18" charset="-120"/>
                <a:ea typeface="新細明體-ExtB" panose="02020500000000000000" pitchFamily="18" charset="-120"/>
              </a:rPr>
              <a:t>113</a:t>
            </a:r>
            <a:endParaRPr lang="zh-TW" altLang="en-US" dirty="0">
              <a:latin typeface="新細明體-ExtB" panose="02020500000000000000" pitchFamily="18" charset="-120"/>
              <a:ea typeface="新細明體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82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6B33246-F09D-4FA6-83E5-B9FB178E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51" y="984421"/>
            <a:ext cx="8562975" cy="5378064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26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5930943" y="3842327"/>
            <a:ext cx="4421101" cy="2288403"/>
          </a:xfrm>
          <a:prstGeom prst="wedgeEllipseCallout">
            <a:avLst>
              <a:gd name="adj1" fmla="val -66393"/>
              <a:gd name="adj2" fmla="val 652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調查樣本分配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844316" y="4825688"/>
            <a:ext cx="1714500" cy="65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608748" y="486406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44339" y="230940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0"/>
          <p:cNvSpPr txBox="1">
            <a:spLocks/>
          </p:cNvSpPr>
          <p:nvPr/>
        </p:nvSpPr>
        <p:spPr>
          <a:xfrm>
            <a:off x="1069824" y="177506"/>
            <a:ext cx="39894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sz="3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五、調查樣本分配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3">
            <a:extLst>
              <a:ext uri="{FF2B5EF4-FFF2-40B4-BE49-F238E27FC236}">
                <a16:creationId xmlns="" xmlns:a16="http://schemas.microsoft.com/office/drawing/2014/main" id="{BB7E59FE-F59D-46C7-802D-E4B593C3E974}"/>
              </a:ext>
            </a:extLst>
          </p:cNvPr>
          <p:cNvSpPr/>
          <p:nvPr/>
        </p:nvSpPr>
        <p:spPr>
          <a:xfrm>
            <a:off x="7496175" y="2309408"/>
            <a:ext cx="1714500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0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29EA173-FBBA-4F8B-8885-A741AD4E3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" y="454473"/>
            <a:ext cx="10670960" cy="5724386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27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211063" y="2884747"/>
            <a:ext cx="4645890" cy="2643216"/>
          </a:xfrm>
          <a:prstGeom prst="wedgeEllipseCallout">
            <a:avLst>
              <a:gd name="adj1" fmla="val -26402"/>
              <a:gd name="adj2" fmla="val -8821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本縣市應分配總家數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」代表本縣市本次應調查之總家數。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未分配家數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」代表尚未進行分配之家數。</a:t>
            </a:r>
          </a:p>
        </p:txBody>
      </p:sp>
      <p:sp>
        <p:nvSpPr>
          <p:cNvPr id="3" name="橢圓 2"/>
          <p:cNvSpPr/>
          <p:nvPr/>
        </p:nvSpPr>
        <p:spPr>
          <a:xfrm>
            <a:off x="6505575" y="1395908"/>
            <a:ext cx="2611792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9406EFF0-6576-4181-B815-53F1B86F6366}"/>
              </a:ext>
            </a:extLst>
          </p:cNvPr>
          <p:cNvSpPr/>
          <p:nvPr/>
        </p:nvSpPr>
        <p:spPr>
          <a:xfrm>
            <a:off x="2114550" y="1495425"/>
            <a:ext cx="4048125" cy="247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DC63FACA-CB65-46F9-A1E3-2BC489425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495426"/>
            <a:ext cx="4352925" cy="2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987DB034-B87B-4A52-9ABD-F8DD941E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" y="454473"/>
            <a:ext cx="10670960" cy="5724386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28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3985079" y="3602162"/>
            <a:ext cx="4483100" cy="1514884"/>
          </a:xfrm>
          <a:prstGeom prst="wedgeRectCallout">
            <a:avLst>
              <a:gd name="adj1" fmla="val -53880"/>
              <a:gd name="adj2" fmla="val -1664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「正樣本」及「候補樣本」係指尚未分配之樣本。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7644827" y="1811758"/>
            <a:ext cx="644071" cy="2177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3060170" y="1811758"/>
            <a:ext cx="644071" cy="2177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="" xmlns:a16="http://schemas.microsoft.com/office/drawing/2014/main" id="{29AD5A28-E8F2-4A2A-AEAA-B2AB0B9E4105}"/>
              </a:ext>
            </a:extLst>
          </p:cNvPr>
          <p:cNvSpPr/>
          <p:nvPr/>
        </p:nvSpPr>
        <p:spPr>
          <a:xfrm>
            <a:off x="2152650" y="1495425"/>
            <a:ext cx="4076700" cy="2177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39A1C4E-2A6A-455C-A94E-E840729A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495425"/>
            <a:ext cx="4371975" cy="2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投影片編號版面配置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</a:t>
            </a:fld>
            <a:endParaRPr lang="en-US" altLang="en-US" dirty="0"/>
          </a:p>
        </p:txBody>
      </p:sp>
      <p:sp>
        <p:nvSpPr>
          <p:cNvPr id="3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8EE67768-F218-4D2C-AC69-2F76438E63F7}"/>
              </a:ext>
            </a:extLst>
          </p:cNvPr>
          <p:cNvSpPr txBox="1"/>
          <p:nvPr/>
        </p:nvSpPr>
        <p:spPr>
          <a:xfrm>
            <a:off x="2908099" y="604586"/>
            <a:ext cx="6294090" cy="507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九、審核員分配結果表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調查換戶處理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十一、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上網填報作業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回收狀況一覽表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十三、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調查費用填報作業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十四、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調查費用填報查詢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十五、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終身學習時數維護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十六、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終身學習時數查詢</a:t>
            </a:r>
          </a:p>
        </p:txBody>
      </p:sp>
    </p:spTree>
    <p:extLst>
      <p:ext uri="{BB962C8B-B14F-4D97-AF65-F5344CB8AC3E}">
        <p14:creationId xmlns:p14="http://schemas.microsoft.com/office/powerpoint/2010/main" val="26833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C84A87D2-83A7-43B6-9965-4849A6EA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" y="454473"/>
            <a:ext cx="10670960" cy="5724386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29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206525" y="1820636"/>
            <a:ext cx="889475" cy="2177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9814371" y="1820636"/>
            <a:ext cx="892628" cy="2068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4916808" y="3539194"/>
            <a:ext cx="4180115" cy="1514884"/>
          </a:xfrm>
          <a:prstGeom prst="wedgeRectCallout">
            <a:avLst>
              <a:gd name="adj1" fmla="val -31752"/>
              <a:gd name="adj2" fmla="val -16166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「分配正樣本」及「分配候補樣本」為已分配給選取人員之樣本。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ACDE9DE6-8C9A-46E5-A12C-7E85EC8F8781}"/>
              </a:ext>
            </a:extLst>
          </p:cNvPr>
          <p:cNvSpPr/>
          <p:nvPr/>
        </p:nvSpPr>
        <p:spPr>
          <a:xfrm>
            <a:off x="2076450" y="1530562"/>
            <a:ext cx="4181475" cy="2810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F7A8302F-A5C2-422E-9BA1-88D54B016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521507"/>
            <a:ext cx="4496564" cy="2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02F923DF-751F-430C-A1F9-6BFBB070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1" y="753033"/>
            <a:ext cx="10857391" cy="5180483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30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810280" y="4021583"/>
            <a:ext cx="3809345" cy="1716455"/>
          </a:xfrm>
          <a:prstGeom prst="wedgeEllipseCallout">
            <a:avLst>
              <a:gd name="adj1" fmla="val 943"/>
              <a:gd name="adj2" fmla="val -16151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同時選取調查員</a:t>
            </a:r>
            <a:r>
              <a:rPr lang="zh-TW" altLang="en-US"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審核員及鄉鎮別進行分配。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1895475" y="1811045"/>
            <a:ext cx="4562476" cy="3606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88FB536-DD96-4C55-B290-AC5A90E88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87" y="1875093"/>
            <a:ext cx="4496564" cy="2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B2CD406E-0F72-4461-969B-2DA74A23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0" y="514339"/>
            <a:ext cx="10395751" cy="4945428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31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7146524" y="4494235"/>
            <a:ext cx="4732784" cy="2021975"/>
          </a:xfrm>
          <a:prstGeom prst="wedgeEllipseCallout">
            <a:avLst>
              <a:gd name="adj1" fmla="val -12026"/>
              <a:gd name="adj2" fmla="val -11466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點選「分配正樣本」或「分配候補樣本」內各筆樣本，可將該筆資料移動至「正樣本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候補樣本」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563449" y="4064780"/>
            <a:ext cx="5260238" cy="2585346"/>
          </a:xfrm>
          <a:prstGeom prst="wedgeEllipseCallout">
            <a:avLst>
              <a:gd name="adj1" fmla="val 10749"/>
              <a:gd name="adj2" fmla="val -10604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滑鼠點選「正樣本」或「候補樣本」內各筆樣本，可將該筆資料移動至「分配正樣本」或「分配候補樣本」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3831773" y="3019872"/>
            <a:ext cx="674914" cy="151289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8562513" y="2621200"/>
            <a:ext cx="674914" cy="163285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872506" y="2546672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(1)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411935" y="2155696"/>
            <a:ext cx="76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(1)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向左箭號 4"/>
          <p:cNvSpPr/>
          <p:nvPr/>
        </p:nvSpPr>
        <p:spPr>
          <a:xfrm>
            <a:off x="8360228" y="2960915"/>
            <a:ext cx="870858" cy="236271"/>
          </a:xfrm>
          <a:prstGeom prst="lef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4310743" y="3366468"/>
            <a:ext cx="870858" cy="226991"/>
          </a:xfrm>
          <a:prstGeom prst="lef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9198430" y="2862937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(2)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158744" y="3249131"/>
            <a:ext cx="5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(2)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F242F11D-05EC-4123-B6C2-3670D19FDDAE}"/>
              </a:ext>
            </a:extLst>
          </p:cNvPr>
          <p:cNvSpPr/>
          <p:nvPr/>
        </p:nvSpPr>
        <p:spPr>
          <a:xfrm>
            <a:off x="2162175" y="1609725"/>
            <a:ext cx="3867150" cy="2405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A6CF7138-81B2-4595-887B-AC0B77C6B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608748"/>
            <a:ext cx="4257675" cy="2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32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529590"/>
            <a:ext cx="9897836" cy="5798820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2309585" y="2853324"/>
            <a:ext cx="3898900" cy="1829034"/>
          </a:xfrm>
          <a:prstGeom prst="wedgeEllipseCallout">
            <a:avLst>
              <a:gd name="adj1" fmla="val 36559"/>
              <a:gd name="adj2" fmla="val -9761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切換條件時，若尚未儲存，會顯示提醒訊息。</a:t>
            </a:r>
          </a:p>
        </p:txBody>
      </p:sp>
      <p:sp>
        <p:nvSpPr>
          <p:cNvPr id="3" name="橢圓 2"/>
          <p:cNvSpPr/>
          <p:nvPr/>
        </p:nvSpPr>
        <p:spPr>
          <a:xfrm>
            <a:off x="4259035" y="336415"/>
            <a:ext cx="4503965" cy="1741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1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3" y="1031853"/>
            <a:ext cx="6443918" cy="5493637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39894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、調查樣本分配下載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33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397732" y="4213300"/>
            <a:ext cx="4455886" cy="2416100"/>
          </a:xfrm>
          <a:prstGeom prst="wedgeEllipseCallout">
            <a:avLst>
              <a:gd name="adj1" fmla="val -66420"/>
              <a:gd name="adj2" fmla="val -3597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調查樣本分配下載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643448" y="4082899"/>
            <a:ext cx="1230283" cy="563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3794530" y="4364857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397732" y="340280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9177D34A-55EE-4EAF-AE7F-39C91EEC3785}"/>
              </a:ext>
            </a:extLst>
          </p:cNvPr>
          <p:cNvSpPr/>
          <p:nvPr/>
        </p:nvSpPr>
        <p:spPr>
          <a:xfrm>
            <a:off x="4743448" y="3402802"/>
            <a:ext cx="1612148" cy="455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9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1" y="426331"/>
            <a:ext cx="8650259" cy="5973231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34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803862" y="4197927"/>
            <a:ext cx="3833993" cy="1835957"/>
          </a:xfrm>
          <a:prstGeom prst="wedgeEllipseCallout">
            <a:avLst>
              <a:gd name="adj1" fmla="val 44910"/>
              <a:gd name="adj2" fmla="val -4627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下拉選單選取調查年月→ 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設定工作檔目錄→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存檔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3" name="橢圓 2"/>
          <p:cNvSpPr/>
          <p:nvPr/>
        </p:nvSpPr>
        <p:spPr>
          <a:xfrm>
            <a:off x="5147998" y="4061855"/>
            <a:ext cx="629347" cy="272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397433" y="3241964"/>
            <a:ext cx="1240422" cy="382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6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915" y="111318"/>
            <a:ext cx="5918450" cy="6023474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35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360458" y="4170680"/>
            <a:ext cx="4831542" cy="2031999"/>
          </a:xfrm>
          <a:prstGeom prst="wedgeEllipseCallout">
            <a:avLst>
              <a:gd name="adj1" fmla="val -62264"/>
              <a:gd name="adj2" fmla="val -883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包含正樣本、候補樣本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分配資料，輸入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欄的調查員、審核員帳號。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3416531" y="111318"/>
            <a:ext cx="1240422" cy="382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903913" y="749109"/>
            <a:ext cx="1518458" cy="382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5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3" y="1031853"/>
            <a:ext cx="6443918" cy="5493637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39894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七、調查樣本分配上傳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36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397732" y="4213300"/>
            <a:ext cx="4455886" cy="2416100"/>
          </a:xfrm>
          <a:prstGeom prst="wedgeEllipseCallout">
            <a:avLst>
              <a:gd name="adj1" fmla="val -66420"/>
              <a:gd name="adj2" fmla="val -3597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調查樣本分配上傳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643448" y="4082899"/>
            <a:ext cx="1230283" cy="563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3794530" y="4364857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355596" y="36900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9177D34A-55EE-4EAF-AE7F-39C91EEC3785}"/>
              </a:ext>
            </a:extLst>
          </p:cNvPr>
          <p:cNvSpPr/>
          <p:nvPr/>
        </p:nvSpPr>
        <p:spPr>
          <a:xfrm>
            <a:off x="4743448" y="3698266"/>
            <a:ext cx="1612148" cy="455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7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18" y="325029"/>
            <a:ext cx="7887046" cy="578217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37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636058" y="4047892"/>
            <a:ext cx="3833993" cy="1835957"/>
          </a:xfrm>
          <a:prstGeom prst="wedgeEllipseCallout">
            <a:avLst>
              <a:gd name="adj1" fmla="val 34069"/>
              <a:gd name="adj2" fmla="val -6619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下拉選單選取調查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年月 →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鈕，選取編輯好之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檔。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4832114" y="3436835"/>
            <a:ext cx="629347" cy="272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779932" y="1072343"/>
            <a:ext cx="1156933" cy="293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29" y="1856076"/>
            <a:ext cx="5144096" cy="28904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88472" y="1327364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153865" y="3301322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(3)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803862" y="587867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307518" y="805163"/>
            <a:ext cx="629347" cy="272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7580897" y="2117033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(4)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794009" y="2563135"/>
            <a:ext cx="1465023" cy="293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2">
            <a:extLst>
              <a:ext uri="{FF2B5EF4-FFF2-40B4-BE49-F238E27FC236}">
                <a16:creationId xmlns="" xmlns:a16="http://schemas.microsoft.com/office/drawing/2014/main" id="{CABBFDDD-A442-4201-9FE9-D5DFDFA8A4AE}"/>
              </a:ext>
            </a:extLst>
          </p:cNvPr>
          <p:cNvSpPr/>
          <p:nvPr/>
        </p:nvSpPr>
        <p:spPr>
          <a:xfrm>
            <a:off x="6508866" y="3044893"/>
            <a:ext cx="421790" cy="25643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3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38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2" name="矩形 1"/>
          <p:cNvSpPr/>
          <p:nvPr/>
        </p:nvSpPr>
        <p:spPr>
          <a:xfrm>
            <a:off x="2169621" y="706582"/>
            <a:ext cx="797190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zh-TW" altLang="en-US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上傳帳號說明：</a:t>
            </a:r>
            <a:endParaRPr lang="en-US" altLang="zh-TW" kern="100" dirty="0" smtClean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於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下載的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檔中，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F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欄輸入調查員的</a:t>
            </a:r>
            <a:r>
              <a:rPr lang="zh-HK" altLang="zh-TW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系統帳號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欄輸入審核員的</a:t>
            </a:r>
            <a:r>
              <a:rPr lang="zh-HK" altLang="zh-TW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系統帳號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，且調查員與審核員不可相同</a:t>
            </a:r>
            <a:endParaRPr lang="zh-TW" altLang="zh-TW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檔的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欄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~E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欄不可修改，</a:t>
            </a: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r>
              <a:rPr lang="zh-TW" altLang="en-US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匯入時，</a:t>
            </a: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判斷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是否為該縣市之樣本資料，且樣本別必須</a:t>
            </a: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相同</a:t>
            </a:r>
            <a:r>
              <a:rPr lang="zh-TW" altLang="en-US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才會匯入</a:t>
            </a:r>
            <a:endParaRPr lang="zh-TW" altLang="zh-TW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若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檔中没有調查員或審核員，則該筆資料不會更新至系統</a:t>
            </a:r>
            <a:endParaRPr lang="zh-TW" altLang="zh-TW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本功能可重複匯入，以最後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次</a:t>
            </a:r>
            <a:r>
              <a:rPr lang="en-US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HK" altLang="zh-TW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檔資料</a:t>
            </a:r>
            <a:r>
              <a:rPr lang="zh-HK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為主</a:t>
            </a:r>
            <a:endParaRPr lang="zh-TW" altLang="zh-TW" kern="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70" y="982768"/>
            <a:ext cx="9679029" cy="4892464"/>
          </a:xfrm>
          <a:prstGeom prst="rect">
            <a:avLst/>
          </a:prstGeom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</a:t>
            </a:fld>
            <a:endParaRPr lang="zh-TW"/>
          </a:p>
        </p:txBody>
      </p:sp>
      <p:sp>
        <p:nvSpPr>
          <p:cNvPr id="15" name="圓角矩形圖說文字 14"/>
          <p:cNvSpPr/>
          <p:nvPr/>
        </p:nvSpPr>
        <p:spPr>
          <a:xfrm>
            <a:off x="2037830" y="1160420"/>
            <a:ext cx="9470572" cy="2994330"/>
          </a:xfrm>
          <a:custGeom>
            <a:avLst/>
            <a:gdLst>
              <a:gd name="connsiteX0" fmla="*/ 0 w 9470572"/>
              <a:gd name="connsiteY0" fmla="*/ 284145 h 1704833"/>
              <a:gd name="connsiteX1" fmla="*/ 284145 w 9470572"/>
              <a:gd name="connsiteY1" fmla="*/ 0 h 1704833"/>
              <a:gd name="connsiteX2" fmla="*/ 1578429 w 9470572"/>
              <a:gd name="connsiteY2" fmla="*/ 0 h 1704833"/>
              <a:gd name="connsiteX3" fmla="*/ 1699021 w 9470572"/>
              <a:gd name="connsiteY3" fmla="*/ -1793501 h 1704833"/>
              <a:gd name="connsiteX4" fmla="*/ 3946072 w 9470572"/>
              <a:gd name="connsiteY4" fmla="*/ 0 h 1704833"/>
              <a:gd name="connsiteX5" fmla="*/ 9186427 w 9470572"/>
              <a:gd name="connsiteY5" fmla="*/ 0 h 1704833"/>
              <a:gd name="connsiteX6" fmla="*/ 9470572 w 9470572"/>
              <a:gd name="connsiteY6" fmla="*/ 284145 h 1704833"/>
              <a:gd name="connsiteX7" fmla="*/ 9470572 w 9470572"/>
              <a:gd name="connsiteY7" fmla="*/ 284139 h 1704833"/>
              <a:gd name="connsiteX8" fmla="*/ 9470572 w 9470572"/>
              <a:gd name="connsiteY8" fmla="*/ 284139 h 1704833"/>
              <a:gd name="connsiteX9" fmla="*/ 9470572 w 9470572"/>
              <a:gd name="connsiteY9" fmla="*/ 710347 h 1704833"/>
              <a:gd name="connsiteX10" fmla="*/ 9470572 w 9470572"/>
              <a:gd name="connsiteY10" fmla="*/ 1420688 h 1704833"/>
              <a:gd name="connsiteX11" fmla="*/ 9186427 w 9470572"/>
              <a:gd name="connsiteY11" fmla="*/ 1704833 h 1704833"/>
              <a:gd name="connsiteX12" fmla="*/ 3946072 w 9470572"/>
              <a:gd name="connsiteY12" fmla="*/ 1704833 h 1704833"/>
              <a:gd name="connsiteX13" fmla="*/ 1578429 w 9470572"/>
              <a:gd name="connsiteY13" fmla="*/ 1704833 h 1704833"/>
              <a:gd name="connsiteX14" fmla="*/ 1578429 w 9470572"/>
              <a:gd name="connsiteY14" fmla="*/ 1704833 h 1704833"/>
              <a:gd name="connsiteX15" fmla="*/ 284145 w 9470572"/>
              <a:gd name="connsiteY15" fmla="*/ 1704833 h 1704833"/>
              <a:gd name="connsiteX16" fmla="*/ 0 w 9470572"/>
              <a:gd name="connsiteY16" fmla="*/ 1420688 h 1704833"/>
              <a:gd name="connsiteX17" fmla="*/ 0 w 9470572"/>
              <a:gd name="connsiteY17" fmla="*/ 710347 h 1704833"/>
              <a:gd name="connsiteX18" fmla="*/ 0 w 9470572"/>
              <a:gd name="connsiteY18" fmla="*/ 284139 h 1704833"/>
              <a:gd name="connsiteX19" fmla="*/ 0 w 9470572"/>
              <a:gd name="connsiteY19" fmla="*/ 284139 h 1704833"/>
              <a:gd name="connsiteX20" fmla="*/ 0 w 9470572"/>
              <a:gd name="connsiteY20" fmla="*/ 284145 h 1704833"/>
              <a:gd name="connsiteX0" fmla="*/ 0 w 9470572"/>
              <a:gd name="connsiteY0" fmla="*/ 2077646 h 3498334"/>
              <a:gd name="connsiteX1" fmla="*/ 284145 w 9470572"/>
              <a:gd name="connsiteY1" fmla="*/ 1793501 h 3498334"/>
              <a:gd name="connsiteX2" fmla="*/ 1578429 w 9470572"/>
              <a:gd name="connsiteY2" fmla="*/ 1793501 h 3498334"/>
              <a:gd name="connsiteX3" fmla="*/ 1699021 w 9470572"/>
              <a:gd name="connsiteY3" fmla="*/ 0 h 3498334"/>
              <a:gd name="connsiteX4" fmla="*/ 2578911 w 9470572"/>
              <a:gd name="connsiteY4" fmla="*/ 1766868 h 3498334"/>
              <a:gd name="connsiteX5" fmla="*/ 9186427 w 9470572"/>
              <a:gd name="connsiteY5" fmla="*/ 1793501 h 3498334"/>
              <a:gd name="connsiteX6" fmla="*/ 9470572 w 9470572"/>
              <a:gd name="connsiteY6" fmla="*/ 2077646 h 3498334"/>
              <a:gd name="connsiteX7" fmla="*/ 9470572 w 9470572"/>
              <a:gd name="connsiteY7" fmla="*/ 2077640 h 3498334"/>
              <a:gd name="connsiteX8" fmla="*/ 9470572 w 9470572"/>
              <a:gd name="connsiteY8" fmla="*/ 2077640 h 3498334"/>
              <a:gd name="connsiteX9" fmla="*/ 9470572 w 9470572"/>
              <a:gd name="connsiteY9" fmla="*/ 2503848 h 3498334"/>
              <a:gd name="connsiteX10" fmla="*/ 9470572 w 9470572"/>
              <a:gd name="connsiteY10" fmla="*/ 3214189 h 3498334"/>
              <a:gd name="connsiteX11" fmla="*/ 9186427 w 9470572"/>
              <a:gd name="connsiteY11" fmla="*/ 3498334 h 3498334"/>
              <a:gd name="connsiteX12" fmla="*/ 3946072 w 9470572"/>
              <a:gd name="connsiteY12" fmla="*/ 3498334 h 3498334"/>
              <a:gd name="connsiteX13" fmla="*/ 1578429 w 9470572"/>
              <a:gd name="connsiteY13" fmla="*/ 3498334 h 3498334"/>
              <a:gd name="connsiteX14" fmla="*/ 1578429 w 9470572"/>
              <a:gd name="connsiteY14" fmla="*/ 3498334 h 3498334"/>
              <a:gd name="connsiteX15" fmla="*/ 284145 w 9470572"/>
              <a:gd name="connsiteY15" fmla="*/ 3498334 h 3498334"/>
              <a:gd name="connsiteX16" fmla="*/ 0 w 9470572"/>
              <a:gd name="connsiteY16" fmla="*/ 3214189 h 3498334"/>
              <a:gd name="connsiteX17" fmla="*/ 0 w 9470572"/>
              <a:gd name="connsiteY17" fmla="*/ 2503848 h 3498334"/>
              <a:gd name="connsiteX18" fmla="*/ 0 w 9470572"/>
              <a:gd name="connsiteY18" fmla="*/ 2077640 h 3498334"/>
              <a:gd name="connsiteX19" fmla="*/ 0 w 9470572"/>
              <a:gd name="connsiteY19" fmla="*/ 2077640 h 3498334"/>
              <a:gd name="connsiteX20" fmla="*/ 0 w 9470572"/>
              <a:gd name="connsiteY20" fmla="*/ 2077646 h 3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70572" h="3498334">
                <a:moveTo>
                  <a:pt x="0" y="2077646"/>
                </a:moveTo>
                <a:cubicBezTo>
                  <a:pt x="0" y="1920717"/>
                  <a:pt x="127216" y="1793501"/>
                  <a:pt x="284145" y="1793501"/>
                </a:cubicBezTo>
                <a:lnTo>
                  <a:pt x="1578429" y="1793501"/>
                </a:lnTo>
                <a:lnTo>
                  <a:pt x="1699021" y="0"/>
                </a:lnTo>
                <a:lnTo>
                  <a:pt x="2578911" y="1766868"/>
                </a:lnTo>
                <a:lnTo>
                  <a:pt x="9186427" y="1793501"/>
                </a:lnTo>
                <a:cubicBezTo>
                  <a:pt x="9343356" y="1793501"/>
                  <a:pt x="9470572" y="1920717"/>
                  <a:pt x="9470572" y="2077646"/>
                </a:cubicBezTo>
                <a:lnTo>
                  <a:pt x="9470572" y="2077640"/>
                </a:lnTo>
                <a:lnTo>
                  <a:pt x="9470572" y="2077640"/>
                </a:lnTo>
                <a:lnTo>
                  <a:pt x="9470572" y="2503848"/>
                </a:lnTo>
                <a:lnTo>
                  <a:pt x="9470572" y="3214189"/>
                </a:lnTo>
                <a:cubicBezTo>
                  <a:pt x="9470572" y="3371118"/>
                  <a:pt x="9343356" y="3498334"/>
                  <a:pt x="9186427" y="3498334"/>
                </a:cubicBezTo>
                <a:lnTo>
                  <a:pt x="3946072" y="3498334"/>
                </a:lnTo>
                <a:lnTo>
                  <a:pt x="1578429" y="3498334"/>
                </a:lnTo>
                <a:lnTo>
                  <a:pt x="1578429" y="3498334"/>
                </a:lnTo>
                <a:lnTo>
                  <a:pt x="284145" y="3498334"/>
                </a:lnTo>
                <a:cubicBezTo>
                  <a:pt x="127216" y="3498334"/>
                  <a:pt x="0" y="3371118"/>
                  <a:pt x="0" y="3214189"/>
                </a:cubicBezTo>
                <a:lnTo>
                  <a:pt x="0" y="2503848"/>
                </a:lnTo>
                <a:lnTo>
                  <a:pt x="0" y="2077640"/>
                </a:lnTo>
                <a:lnTo>
                  <a:pt x="0" y="2077640"/>
                </a:lnTo>
                <a:lnTo>
                  <a:pt x="0" y="2077646"/>
                </a:lnTo>
                <a:close/>
              </a:path>
            </a:pathLst>
          </a:custGeom>
          <a:solidFill>
            <a:srgbClr val="FEFCD4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開啟您電腦中的瀏覽器，輸入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汽車貨運調查上網填報系統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https://survey.motc.gov.tw</a:t>
            </a:r>
            <a:r>
              <a:rPr lang="zh-TW" alt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9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2" name="標題 10"/>
          <p:cNvSpPr txBox="1">
            <a:spLocks/>
          </p:cNvSpPr>
          <p:nvPr/>
        </p:nvSpPr>
        <p:spPr>
          <a:xfrm>
            <a:off x="1083830" y="356875"/>
            <a:ext cx="190800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1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一、登入</a:t>
            </a:r>
            <a:endParaRPr lang="zh-TW" altLang="en-US" sz="3100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84A9281-6130-4C6C-B647-87E097179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009497"/>
            <a:ext cx="8844645" cy="5292491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28009"/>
            <a:ext cx="4384017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sz="43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lang="zh-TW" altLang="en-US" sz="43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3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調查員分配結果表</a:t>
            </a:r>
            <a:endParaRPr lang="zh-TW" altLang="en-US" sz="4300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39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197164" y="4296119"/>
            <a:ext cx="4838700" cy="2091792"/>
          </a:xfrm>
          <a:prstGeom prst="wedgeEllipseCallout">
            <a:avLst>
              <a:gd name="adj1" fmla="val -72511"/>
              <a:gd name="adj2" fmla="val -1097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調查員分配結果表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57450" y="4792056"/>
            <a:ext cx="1885950" cy="65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355882" y="481879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995430" y="284444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7" name="圓角矩形 13">
            <a:extLst>
              <a:ext uri="{FF2B5EF4-FFF2-40B4-BE49-F238E27FC236}">
                <a16:creationId xmlns="" xmlns:a16="http://schemas.microsoft.com/office/drawing/2014/main" id="{D76C3546-A68A-4056-9387-31255DBA8C7F}"/>
              </a:ext>
            </a:extLst>
          </p:cNvPr>
          <p:cNvSpPr/>
          <p:nvPr/>
        </p:nvSpPr>
        <p:spPr>
          <a:xfrm>
            <a:off x="7648575" y="2844444"/>
            <a:ext cx="2266949" cy="456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40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10" y="523240"/>
            <a:ext cx="9669780" cy="5989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6" name="橢圓形圖說文字 5"/>
          <p:cNvSpPr/>
          <p:nvPr/>
        </p:nvSpPr>
        <p:spPr>
          <a:xfrm>
            <a:off x="710764" y="4359619"/>
            <a:ext cx="4039036" cy="1698281"/>
          </a:xfrm>
          <a:prstGeom prst="wedgeEllipseCallout">
            <a:avLst>
              <a:gd name="adj1" fmla="val 35231"/>
              <a:gd name="adj2" fmla="val -13072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下拉選單選取調查年月→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3" name="橢圓 2"/>
          <p:cNvSpPr/>
          <p:nvPr/>
        </p:nvSpPr>
        <p:spPr>
          <a:xfrm>
            <a:off x="3657600" y="2732314"/>
            <a:ext cx="664029" cy="326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F508540D-C885-49C5-B739-9B0A2EE0CA4E}"/>
              </a:ext>
            </a:extLst>
          </p:cNvPr>
          <p:cNvGrpSpPr/>
          <p:nvPr/>
        </p:nvGrpSpPr>
        <p:grpSpPr>
          <a:xfrm>
            <a:off x="1933783" y="1107147"/>
            <a:ext cx="581247" cy="246221"/>
            <a:chOff x="2173480" y="2696250"/>
            <a:chExt cx="581247" cy="246221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A3A12F5D-FDB3-4657-B467-1779B1A87BC6}"/>
                </a:ext>
              </a:extLst>
            </p:cNvPr>
            <p:cNvSpPr txBox="1"/>
            <p:nvPr/>
          </p:nvSpPr>
          <p:spPr>
            <a:xfrm>
              <a:off x="2253382" y="2730788"/>
              <a:ext cx="374408" cy="14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773C700C-7AB6-4AC2-AE46-28F26D29269C}"/>
                </a:ext>
              </a:extLst>
            </p:cNvPr>
            <p:cNvSpPr txBox="1"/>
            <p:nvPr/>
          </p:nvSpPr>
          <p:spPr>
            <a:xfrm>
              <a:off x="2173480" y="2696250"/>
              <a:ext cx="5812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00E2D30F-4DF8-4C70-9D71-F635E1686374}"/>
              </a:ext>
            </a:extLst>
          </p:cNvPr>
          <p:cNvGrpSpPr/>
          <p:nvPr/>
        </p:nvGrpSpPr>
        <p:grpSpPr>
          <a:xfrm>
            <a:off x="5177168" y="3182779"/>
            <a:ext cx="581247" cy="246221"/>
            <a:chOff x="2175036" y="2696250"/>
            <a:chExt cx="581247" cy="246221"/>
          </a:xfrm>
        </p:grpSpPr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A67C13E5-8090-4C39-B51C-3783F06E4F78}"/>
                </a:ext>
              </a:extLst>
            </p:cNvPr>
            <p:cNvSpPr txBox="1"/>
            <p:nvPr/>
          </p:nvSpPr>
          <p:spPr>
            <a:xfrm>
              <a:off x="2235625" y="2730788"/>
              <a:ext cx="47782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000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BD315D2D-15A5-4A9A-8DA3-76014FA041B3}"/>
                </a:ext>
              </a:extLst>
            </p:cNvPr>
            <p:cNvSpPr txBox="1"/>
            <p:nvPr/>
          </p:nvSpPr>
          <p:spPr>
            <a:xfrm>
              <a:off x="2175036" y="2696250"/>
              <a:ext cx="5812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3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41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61" y="643890"/>
            <a:ext cx="9038409" cy="5570220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6605378" y="4646457"/>
            <a:ext cx="4039036" cy="1698281"/>
          </a:xfrm>
          <a:prstGeom prst="wedgeEllipseCallout">
            <a:avLst>
              <a:gd name="adj1" fmla="val -56269"/>
              <a:gd name="adj2" fmla="val -13147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各調查員各鄉鎮區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分配家數。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0CE1D393-173A-40A8-9891-E592ADA5FC99}"/>
              </a:ext>
            </a:extLst>
          </p:cNvPr>
          <p:cNvGrpSpPr/>
          <p:nvPr/>
        </p:nvGrpSpPr>
        <p:grpSpPr>
          <a:xfrm>
            <a:off x="2422989" y="2677381"/>
            <a:ext cx="581247" cy="261610"/>
            <a:chOff x="2244506" y="2677381"/>
            <a:chExt cx="581247" cy="261610"/>
          </a:xfrm>
        </p:grpSpPr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97DB342B-7105-42EC-BFC8-13358F41225A}"/>
                </a:ext>
              </a:extLst>
            </p:cNvPr>
            <p:cNvSpPr txBox="1"/>
            <p:nvPr/>
          </p:nvSpPr>
          <p:spPr>
            <a:xfrm>
              <a:off x="2253382" y="2730787"/>
              <a:ext cx="302457" cy="1749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2AD2471E-22B3-4AF5-BFA2-7EE2100305AE}"/>
                </a:ext>
              </a:extLst>
            </p:cNvPr>
            <p:cNvSpPr txBox="1"/>
            <p:nvPr/>
          </p:nvSpPr>
          <p:spPr>
            <a:xfrm>
              <a:off x="2244506" y="2677381"/>
              <a:ext cx="5812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113</a:t>
              </a:r>
              <a:endParaRPr lang="zh-TW" altLang="en-US" sz="11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05595451-787B-4D9D-9CA1-7FE743CD6FCD}"/>
              </a:ext>
            </a:extLst>
          </p:cNvPr>
          <p:cNvGrpSpPr/>
          <p:nvPr/>
        </p:nvGrpSpPr>
        <p:grpSpPr>
          <a:xfrm>
            <a:off x="5058723" y="1779035"/>
            <a:ext cx="445432" cy="301029"/>
            <a:chOff x="2200115" y="2657925"/>
            <a:chExt cx="445432" cy="301029"/>
          </a:xfrm>
        </p:grpSpPr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51B9F2BD-726D-492E-968F-1059BED373AF}"/>
                </a:ext>
              </a:extLst>
            </p:cNvPr>
            <p:cNvSpPr txBox="1"/>
            <p:nvPr/>
          </p:nvSpPr>
          <p:spPr>
            <a:xfrm>
              <a:off x="2226748" y="2730788"/>
              <a:ext cx="294512" cy="228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4B7BCB0B-4636-43F4-A49C-76641902E401}"/>
                </a:ext>
              </a:extLst>
            </p:cNvPr>
            <p:cNvSpPr txBox="1"/>
            <p:nvPr/>
          </p:nvSpPr>
          <p:spPr>
            <a:xfrm>
              <a:off x="2200115" y="2657925"/>
              <a:ext cx="445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113</a:t>
              </a:r>
              <a:endPara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8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FC69FF9-AA3D-45D6-AC08-4CF46D79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7" y="1047749"/>
            <a:ext cx="8780688" cy="5254239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39894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九</a:t>
            </a:r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審核員分配結果表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42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397732" y="4213300"/>
            <a:ext cx="4455886" cy="2416100"/>
          </a:xfrm>
          <a:prstGeom prst="wedgeEllipseCallout">
            <a:avLst>
              <a:gd name="adj1" fmla="val -66420"/>
              <a:gd name="adj2" fmla="val -3597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審核員分配結果表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506889" y="4781167"/>
            <a:ext cx="1854199" cy="65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559300" y="4848120"/>
            <a:ext cx="66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636656" y="332177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9177D34A-55EE-4EAF-AE7F-39C91EEC3785}"/>
              </a:ext>
            </a:extLst>
          </p:cNvPr>
          <p:cNvSpPr/>
          <p:nvPr/>
        </p:nvSpPr>
        <p:spPr>
          <a:xfrm>
            <a:off x="7467600" y="3321779"/>
            <a:ext cx="2219325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8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43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8" y="426720"/>
            <a:ext cx="8183880" cy="6004560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1533908" y="4076700"/>
            <a:ext cx="4660900" cy="2031999"/>
          </a:xfrm>
          <a:prstGeom prst="wedgeEllipseCallout">
            <a:avLst>
              <a:gd name="adj1" fmla="val 18156"/>
              <a:gd name="adj2" fmla="val -99060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下拉選單選取調查年月→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3" name="橢圓 2"/>
          <p:cNvSpPr/>
          <p:nvPr/>
        </p:nvSpPr>
        <p:spPr>
          <a:xfrm>
            <a:off x="4582886" y="2862943"/>
            <a:ext cx="489857" cy="272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33F0CEF7-1066-4C5A-99CF-F12BAB8FCE89}"/>
              </a:ext>
            </a:extLst>
          </p:cNvPr>
          <p:cNvGrpSpPr/>
          <p:nvPr/>
        </p:nvGrpSpPr>
        <p:grpSpPr>
          <a:xfrm>
            <a:off x="2839305" y="1240311"/>
            <a:ext cx="581247" cy="246221"/>
            <a:chOff x="2173480" y="2696250"/>
            <a:chExt cx="581247" cy="246221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0129601C-723A-4151-9AA7-E19BFC18F75C}"/>
                </a:ext>
              </a:extLst>
            </p:cNvPr>
            <p:cNvSpPr txBox="1"/>
            <p:nvPr/>
          </p:nvSpPr>
          <p:spPr>
            <a:xfrm>
              <a:off x="2253382" y="2730788"/>
              <a:ext cx="374408" cy="14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743D55F4-3847-4B51-8C22-00A2F8FD586F}"/>
                </a:ext>
              </a:extLst>
            </p:cNvPr>
            <p:cNvSpPr txBox="1"/>
            <p:nvPr/>
          </p:nvSpPr>
          <p:spPr>
            <a:xfrm>
              <a:off x="2173480" y="2696250"/>
              <a:ext cx="5812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E92D2DC5-A651-4047-96CB-657D42762026}"/>
              </a:ext>
            </a:extLst>
          </p:cNvPr>
          <p:cNvGrpSpPr/>
          <p:nvPr/>
        </p:nvGrpSpPr>
        <p:grpSpPr>
          <a:xfrm>
            <a:off x="6096000" y="3305142"/>
            <a:ext cx="581247" cy="246221"/>
            <a:chOff x="2191236" y="2691614"/>
            <a:chExt cx="581247" cy="246221"/>
          </a:xfrm>
        </p:grpSpPr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584C2F6F-D034-49C0-873B-CC1B72295760}"/>
                </a:ext>
              </a:extLst>
            </p:cNvPr>
            <p:cNvSpPr txBox="1"/>
            <p:nvPr/>
          </p:nvSpPr>
          <p:spPr>
            <a:xfrm>
              <a:off x="2253381" y="2730788"/>
              <a:ext cx="482351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000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7A50587A-9EBC-4D5F-A79F-D9C710CF3D82}"/>
                </a:ext>
              </a:extLst>
            </p:cNvPr>
            <p:cNvSpPr txBox="1"/>
            <p:nvPr/>
          </p:nvSpPr>
          <p:spPr>
            <a:xfrm>
              <a:off x="2191236" y="2691614"/>
              <a:ext cx="5812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3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44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2" y="506730"/>
            <a:ext cx="8768443" cy="58445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橢圓形圖說文字 5"/>
          <p:cNvSpPr/>
          <p:nvPr/>
        </p:nvSpPr>
        <p:spPr>
          <a:xfrm>
            <a:off x="6756400" y="3987800"/>
            <a:ext cx="3619500" cy="2031999"/>
          </a:xfrm>
          <a:prstGeom prst="wedgeEllipseCallout">
            <a:avLst>
              <a:gd name="adj1" fmla="val -62264"/>
              <a:gd name="adj2" fmla="val -883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各審核員各鄉鎮區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分配家數。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478A8419-581B-4746-A003-65FFA2AB444A}"/>
              </a:ext>
            </a:extLst>
          </p:cNvPr>
          <p:cNvGrpSpPr/>
          <p:nvPr/>
        </p:nvGrpSpPr>
        <p:grpSpPr>
          <a:xfrm>
            <a:off x="5071487" y="1808180"/>
            <a:ext cx="581247" cy="276999"/>
            <a:chOff x="1893282" y="2500638"/>
            <a:chExt cx="581247" cy="276999"/>
          </a:xfrm>
        </p:grpSpPr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FBF26743-8FDC-4CAE-858D-9638E6D412A3}"/>
                </a:ext>
              </a:extLst>
            </p:cNvPr>
            <p:cNvSpPr txBox="1"/>
            <p:nvPr/>
          </p:nvSpPr>
          <p:spPr>
            <a:xfrm>
              <a:off x="1962758" y="2526601"/>
              <a:ext cx="256660" cy="225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E2C8A98D-1BCD-48EE-8342-F7769D1C9D2C}"/>
                </a:ext>
              </a:extLst>
            </p:cNvPr>
            <p:cNvSpPr txBox="1"/>
            <p:nvPr/>
          </p:nvSpPr>
          <p:spPr>
            <a:xfrm>
              <a:off x="1893282" y="2500638"/>
              <a:ext cx="581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113</a:t>
              </a:r>
              <a:endPara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F1DFD8CF-2BFA-4914-B0A6-DB1C27BB5F7F}"/>
              </a:ext>
            </a:extLst>
          </p:cNvPr>
          <p:cNvGrpSpPr/>
          <p:nvPr/>
        </p:nvGrpSpPr>
        <p:grpSpPr>
          <a:xfrm>
            <a:off x="2471810" y="2697425"/>
            <a:ext cx="581247" cy="276999"/>
            <a:chOff x="1893282" y="2500638"/>
            <a:chExt cx="581247" cy="276999"/>
          </a:xfrm>
        </p:grpSpPr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E115493B-3F57-485E-9651-F2A9FD573C32}"/>
                </a:ext>
              </a:extLst>
            </p:cNvPr>
            <p:cNvSpPr txBox="1"/>
            <p:nvPr/>
          </p:nvSpPr>
          <p:spPr>
            <a:xfrm>
              <a:off x="1962758" y="2526601"/>
              <a:ext cx="256660" cy="225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5C2DD806-A68F-4901-B1FC-E20E0325F966}"/>
                </a:ext>
              </a:extLst>
            </p:cNvPr>
            <p:cNvSpPr txBox="1"/>
            <p:nvPr/>
          </p:nvSpPr>
          <p:spPr>
            <a:xfrm>
              <a:off x="1893282" y="2500638"/>
              <a:ext cx="581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113</a:t>
              </a:r>
              <a:endPara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9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4FD999E-91AA-45E6-BAD8-5CDE16E84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8" y="1181100"/>
            <a:ext cx="8792455" cy="5132320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38895"/>
            <a:ext cx="3941785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華康中圓體" panose="020F0509000000000000" pitchFamily="49" charset="-120"/>
              </a:rPr>
              <a:t>十</a:t>
            </a:r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調查換戶處理作業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45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521450" y="1178805"/>
            <a:ext cx="4406900" cy="2222498"/>
          </a:xfrm>
          <a:prstGeom prst="wedgeEllipseCallout">
            <a:avLst>
              <a:gd name="adj1" fmla="val -56825"/>
              <a:gd name="adj2" fmla="val 55692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調查換戶處理作業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4824711"/>
            <a:ext cx="1724025" cy="65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294413" y="489166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683826" y="382181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6153EB4B-3155-4CFF-AE1F-D04DBBED3A01}"/>
              </a:ext>
            </a:extLst>
          </p:cNvPr>
          <p:cNvSpPr/>
          <p:nvPr/>
        </p:nvSpPr>
        <p:spPr>
          <a:xfrm>
            <a:off x="7271882" y="3979808"/>
            <a:ext cx="2138818" cy="3652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5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>
            <a:extLst>
              <a:ext uri="{FF2B5EF4-FFF2-40B4-BE49-F238E27FC236}">
                <a16:creationId xmlns="" xmlns:a16="http://schemas.microsoft.com/office/drawing/2014/main" id="{4756640F-8063-4FA7-B002-280AB7E9E6F0}"/>
              </a:ext>
            </a:extLst>
          </p:cNvPr>
          <p:cNvPicPr/>
          <p:nvPr/>
        </p:nvPicPr>
        <p:blipFill rotWithShape="1">
          <a:blip r:embed="rId2"/>
          <a:srcRect l="8014" t="8873" r="9614" b="7993"/>
          <a:stretch/>
        </p:blipFill>
        <p:spPr bwMode="auto">
          <a:xfrm>
            <a:off x="687463" y="3856399"/>
            <a:ext cx="4384040" cy="2524153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圖片 47">
            <a:extLst>
              <a:ext uri="{FF2B5EF4-FFF2-40B4-BE49-F238E27FC236}">
                <a16:creationId xmlns="" xmlns:a16="http://schemas.microsoft.com/office/drawing/2014/main" id="{9E747E74-CC91-4CC7-A9B0-A2B33A058355}"/>
              </a:ext>
            </a:extLst>
          </p:cNvPr>
          <p:cNvPicPr/>
          <p:nvPr/>
        </p:nvPicPr>
        <p:blipFill rotWithShape="1">
          <a:blip r:embed="rId3"/>
          <a:srcRect l="8016" t="16813" r="8827" b="6122"/>
          <a:stretch/>
        </p:blipFill>
        <p:spPr bwMode="auto">
          <a:xfrm>
            <a:off x="6023726" y="3935540"/>
            <a:ext cx="4384040" cy="2524153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圖片 35">
            <a:extLst>
              <a:ext uri="{FF2B5EF4-FFF2-40B4-BE49-F238E27FC236}">
                <a16:creationId xmlns="" xmlns:a16="http://schemas.microsoft.com/office/drawing/2014/main" id="{DE9B380D-4052-4D3E-A687-387810BF766F}"/>
              </a:ext>
            </a:extLst>
          </p:cNvPr>
          <p:cNvPicPr/>
          <p:nvPr/>
        </p:nvPicPr>
        <p:blipFill rotWithShape="1">
          <a:blip r:embed="rId4"/>
          <a:srcRect l="10774" t="15878" r="10810" b="7531"/>
          <a:stretch/>
        </p:blipFill>
        <p:spPr bwMode="auto">
          <a:xfrm>
            <a:off x="5874901" y="939176"/>
            <a:ext cx="4525244" cy="2524153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="" xmlns:a16="http://schemas.microsoft.com/office/drawing/2014/main" id="{B5F44719-14A9-4C61-8415-E4BA66157C00}"/>
              </a:ext>
            </a:extLst>
          </p:cNvPr>
          <p:cNvPicPr/>
          <p:nvPr/>
        </p:nvPicPr>
        <p:blipFill rotWithShape="1">
          <a:blip r:embed="rId5"/>
          <a:srcRect l="10381" t="16813" r="9091" b="6122"/>
          <a:stretch/>
        </p:blipFill>
        <p:spPr bwMode="auto">
          <a:xfrm>
            <a:off x="687463" y="939176"/>
            <a:ext cx="4356536" cy="2578254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16B909A-321C-4533-982F-5C35DECE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15" y="160005"/>
            <a:ext cx="1628666" cy="60693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4.</a:t>
            </a:r>
            <a:r>
              <a:rPr lang="zh-TW" altLang="en-US" dirty="0">
                <a:solidFill>
                  <a:schemeClr val="tx1"/>
                </a:solidFill>
              </a:rPr>
              <a:t>換戶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7E4E2EF6-758A-43C6-B7F1-2BDB2A48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1C2D668-0A18-4F20-9B0E-012CCBF1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46</a:t>
            </a:fld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="" xmlns:a16="http://schemas.microsoft.com/office/drawing/2014/main" id="{CABBFDDD-A442-4201-9FE9-D5DFDFA8A4AE}"/>
              </a:ext>
            </a:extLst>
          </p:cNvPr>
          <p:cNvSpPr/>
          <p:nvPr/>
        </p:nvSpPr>
        <p:spPr>
          <a:xfrm>
            <a:off x="5209309" y="2271579"/>
            <a:ext cx="630708" cy="391943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>
            <a:extLst>
              <a:ext uri="{FF2B5EF4-FFF2-40B4-BE49-F238E27FC236}">
                <a16:creationId xmlns="" xmlns:a16="http://schemas.microsoft.com/office/drawing/2014/main" id="{D3FFD033-9BD9-4A55-8692-82228D7C191D}"/>
              </a:ext>
            </a:extLst>
          </p:cNvPr>
          <p:cNvGrpSpPr/>
          <p:nvPr/>
        </p:nvGrpSpPr>
        <p:grpSpPr>
          <a:xfrm>
            <a:off x="7674553" y="228600"/>
            <a:ext cx="3828615" cy="3277306"/>
            <a:chOff x="8286317" y="240123"/>
            <a:chExt cx="3828615" cy="3277306"/>
          </a:xfrm>
        </p:grpSpPr>
        <p:sp>
          <p:nvSpPr>
            <p:cNvPr id="11" name="矩形: 圓角 10">
              <a:extLst>
                <a:ext uri="{FF2B5EF4-FFF2-40B4-BE49-F238E27FC236}">
                  <a16:creationId xmlns="" xmlns:a16="http://schemas.microsoft.com/office/drawing/2014/main" id="{59B254D2-DD42-4211-95F5-D37BE560870F}"/>
                </a:ext>
              </a:extLst>
            </p:cNvPr>
            <p:cNvSpPr/>
            <p:nvPr/>
          </p:nvSpPr>
          <p:spPr>
            <a:xfrm>
              <a:off x="8286317" y="2025133"/>
              <a:ext cx="1284978" cy="14922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圖說文字 8">
              <a:extLst>
                <a:ext uri="{FF2B5EF4-FFF2-40B4-BE49-F238E27FC236}">
                  <a16:creationId xmlns="" xmlns:a16="http://schemas.microsoft.com/office/drawing/2014/main" id="{E1190C1C-AA11-46B6-844E-4C400402A818}"/>
                </a:ext>
              </a:extLst>
            </p:cNvPr>
            <p:cNvSpPr/>
            <p:nvPr/>
          </p:nvSpPr>
          <p:spPr>
            <a:xfrm>
              <a:off x="8827510" y="240123"/>
              <a:ext cx="3287422" cy="1742433"/>
            </a:xfrm>
            <a:prstGeom prst="wedgeRoundRectCallout">
              <a:avLst>
                <a:gd name="adj1" fmla="val -34455"/>
                <a:gd name="adj2" fmla="val 62433"/>
                <a:gd name="adj3" fmla="val 16667"/>
              </a:avLst>
            </a:prstGeom>
            <a:solidFill>
              <a:srgbClr val="FEFC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81" tIns="38891" rIns="77781" bIns="38891" rtlCol="0" anchor="ctr"/>
            <a:lstStyle/>
            <a:p>
              <a:pPr marL="379457" indent="-379457">
                <a:buClr>
                  <a:srgbClr val="C00000"/>
                </a:buClr>
              </a:pP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選取您要更換車牌號碼，</a:t>
              </a:r>
              <a:endPara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79457" indent="-379457">
                <a:buClr>
                  <a:srgbClr val="C00000"/>
                </a:buClr>
              </a:pP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系統將自動判別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一般車</a:t>
              </a:r>
              <a:endPara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79457" indent="-379457">
                <a:buClr>
                  <a:srgbClr val="C00000"/>
                </a:buClr>
              </a:pP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低溫車，換戶時必須</a:t>
              </a:r>
              <a:endPara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79457" indent="-379457">
                <a:buClr>
                  <a:srgbClr val="C00000"/>
                </a:buClr>
              </a:pP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依一般車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</a:t>
              </a:r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低溫車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來換</a:t>
              </a:r>
              <a:endPara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79457" indent="-379457">
                <a:buClr>
                  <a:srgbClr val="C00000"/>
                </a:buClr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戶。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矩形: 圓角 26">
            <a:extLst>
              <a:ext uri="{FF2B5EF4-FFF2-40B4-BE49-F238E27FC236}">
                <a16:creationId xmlns="" xmlns:a16="http://schemas.microsoft.com/office/drawing/2014/main" id="{A566F0B8-8306-4156-9FCB-D2872427D199}"/>
              </a:ext>
            </a:extLst>
          </p:cNvPr>
          <p:cNvSpPr/>
          <p:nvPr/>
        </p:nvSpPr>
        <p:spPr>
          <a:xfrm>
            <a:off x="6977924" y="104756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>
            <a:extLst>
              <a:ext uri="{FF2B5EF4-FFF2-40B4-BE49-F238E27FC236}">
                <a16:creationId xmlns="" xmlns:a16="http://schemas.microsoft.com/office/drawing/2014/main" id="{16791E1D-AF79-4ADC-A855-37AC77D5B1E8}"/>
              </a:ext>
            </a:extLst>
          </p:cNvPr>
          <p:cNvGrpSpPr/>
          <p:nvPr/>
        </p:nvGrpSpPr>
        <p:grpSpPr>
          <a:xfrm>
            <a:off x="7148003" y="2959783"/>
            <a:ext cx="4748722" cy="2681123"/>
            <a:chOff x="7180659" y="2907657"/>
            <a:chExt cx="4748722" cy="2747347"/>
          </a:xfrm>
        </p:grpSpPr>
        <p:sp>
          <p:nvSpPr>
            <p:cNvPr id="23" name="圓角矩形圖說文字 8">
              <a:extLst>
                <a:ext uri="{FF2B5EF4-FFF2-40B4-BE49-F238E27FC236}">
                  <a16:creationId xmlns="" xmlns:a16="http://schemas.microsoft.com/office/drawing/2014/main" id="{6952D5F8-97CF-4DB2-984C-F0641D15F8F0}"/>
                </a:ext>
              </a:extLst>
            </p:cNvPr>
            <p:cNvSpPr/>
            <p:nvPr/>
          </p:nvSpPr>
          <p:spPr>
            <a:xfrm>
              <a:off x="9500506" y="2907657"/>
              <a:ext cx="2428875" cy="1838869"/>
            </a:xfrm>
            <a:prstGeom prst="wedgeRoundRectCallout">
              <a:avLst>
                <a:gd name="adj1" fmla="val -49895"/>
                <a:gd name="adj2" fmla="val 85766"/>
                <a:gd name="adj3" fmla="val 16667"/>
              </a:avLst>
            </a:prstGeom>
            <a:solidFill>
              <a:srgbClr val="FEFC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81" tIns="38891" rIns="77781" bIns="38891" rtlCol="0" anchor="ctr"/>
            <a:lstStyle/>
            <a:p>
              <a:pPr marL="305100" lvl="1" algn="just"/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下拉選取「原車牌號碼」、「候補車牌號碼」、「換戶原因」按下</a:t>
              </a:r>
              <a:r>
                <a:rPr lang="en-US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換戶</a:t>
              </a:r>
              <a:r>
                <a:rPr lang="en-US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鈕。</a:t>
              </a:r>
              <a:endPara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="" xmlns:a16="http://schemas.microsoft.com/office/drawing/2014/main" id="{0A4B477B-5887-4619-9CC8-2BA052CF7A1B}"/>
                </a:ext>
              </a:extLst>
            </p:cNvPr>
            <p:cNvSpPr/>
            <p:nvPr/>
          </p:nvSpPr>
          <p:spPr>
            <a:xfrm>
              <a:off x="7180659" y="4693247"/>
              <a:ext cx="2760956" cy="96175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="" xmlns:a16="http://schemas.microsoft.com/office/drawing/2014/main" id="{4C1C1C58-FFF2-4492-B896-BA421014A9B0}"/>
              </a:ext>
            </a:extLst>
          </p:cNvPr>
          <p:cNvGrpSpPr/>
          <p:nvPr/>
        </p:nvGrpSpPr>
        <p:grpSpPr>
          <a:xfrm>
            <a:off x="80737" y="3706198"/>
            <a:ext cx="5269364" cy="2135238"/>
            <a:chOff x="412346" y="3844354"/>
            <a:chExt cx="5269364" cy="2135238"/>
          </a:xfrm>
        </p:grpSpPr>
        <p:sp>
          <p:nvSpPr>
            <p:cNvPr id="38" name="橢圓 37">
              <a:extLst>
                <a:ext uri="{FF2B5EF4-FFF2-40B4-BE49-F238E27FC236}">
                  <a16:creationId xmlns="" xmlns:a16="http://schemas.microsoft.com/office/drawing/2014/main" id="{2281B0C6-50B4-4979-936E-E7FD40E7F398}"/>
                </a:ext>
              </a:extLst>
            </p:cNvPr>
            <p:cNvSpPr/>
            <p:nvPr/>
          </p:nvSpPr>
          <p:spPr>
            <a:xfrm>
              <a:off x="1811046" y="3844354"/>
              <a:ext cx="3870664" cy="115015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形圖說文字 6">
              <a:extLst>
                <a:ext uri="{FF2B5EF4-FFF2-40B4-BE49-F238E27FC236}">
                  <a16:creationId xmlns="" xmlns:a16="http://schemas.microsoft.com/office/drawing/2014/main" id="{07EE24C1-B7C7-4184-A284-D0C04158D8F4}"/>
                </a:ext>
              </a:extLst>
            </p:cNvPr>
            <p:cNvSpPr/>
            <p:nvPr/>
          </p:nvSpPr>
          <p:spPr>
            <a:xfrm>
              <a:off x="412346" y="4994507"/>
              <a:ext cx="2706985" cy="985085"/>
            </a:xfrm>
            <a:prstGeom prst="wedgeEllipseCallout">
              <a:avLst>
                <a:gd name="adj1" fmla="val 17952"/>
                <a:gd name="adj2" fmla="val -99999"/>
              </a:avLst>
            </a:prstGeom>
            <a:solidFill>
              <a:srgbClr val="FEFC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「換戶</a:t>
              </a:r>
              <a:r>
                <a:rPr lang="zh-TW" altLang="en-US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成功」。</a:t>
              </a:r>
              <a:endPara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橢圓 46">
            <a:extLst>
              <a:ext uri="{FF2B5EF4-FFF2-40B4-BE49-F238E27FC236}">
                <a16:creationId xmlns="" xmlns:a16="http://schemas.microsoft.com/office/drawing/2014/main" id="{0605A3C3-DA75-4506-B96F-D8766FEB9861}"/>
              </a:ext>
            </a:extLst>
          </p:cNvPr>
          <p:cNvSpPr/>
          <p:nvPr/>
        </p:nvSpPr>
        <p:spPr>
          <a:xfrm>
            <a:off x="7966238" y="5623232"/>
            <a:ext cx="499016" cy="2955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ED221D9A-99D4-4682-A236-340D48C9429D}"/>
              </a:ext>
            </a:extLst>
          </p:cNvPr>
          <p:cNvGrpSpPr/>
          <p:nvPr/>
        </p:nvGrpSpPr>
        <p:grpSpPr>
          <a:xfrm>
            <a:off x="246929" y="1770947"/>
            <a:ext cx="2756771" cy="1183456"/>
            <a:chOff x="125167" y="1808371"/>
            <a:chExt cx="2756771" cy="1183456"/>
          </a:xfrm>
        </p:grpSpPr>
        <p:grpSp>
          <p:nvGrpSpPr>
            <p:cNvPr id="39" name="群組 38">
              <a:extLst>
                <a:ext uri="{FF2B5EF4-FFF2-40B4-BE49-F238E27FC236}">
                  <a16:creationId xmlns="" xmlns:a16="http://schemas.microsoft.com/office/drawing/2014/main" id="{3BD24D75-905F-4649-AF85-5560657B7FD1}"/>
                </a:ext>
              </a:extLst>
            </p:cNvPr>
            <p:cNvGrpSpPr/>
            <p:nvPr/>
          </p:nvGrpSpPr>
          <p:grpSpPr>
            <a:xfrm>
              <a:off x="125167" y="1876491"/>
              <a:ext cx="2756771" cy="1115336"/>
              <a:chOff x="125167" y="1876491"/>
              <a:chExt cx="2756771" cy="1115336"/>
            </a:xfrm>
          </p:grpSpPr>
          <p:sp>
            <p:nvSpPr>
              <p:cNvPr id="8" name="橢圓形圖說文字 6">
                <a:extLst>
                  <a:ext uri="{FF2B5EF4-FFF2-40B4-BE49-F238E27FC236}">
                    <a16:creationId xmlns="" xmlns:a16="http://schemas.microsoft.com/office/drawing/2014/main" id="{923C832F-B25F-4416-8FA1-66E87CFE5C55}"/>
                  </a:ext>
                </a:extLst>
              </p:cNvPr>
              <p:cNvSpPr/>
              <p:nvPr/>
            </p:nvSpPr>
            <p:spPr>
              <a:xfrm>
                <a:off x="125167" y="1876491"/>
                <a:ext cx="2139922" cy="1115336"/>
              </a:xfrm>
              <a:prstGeom prst="wedgeEllipseCallout">
                <a:avLst>
                  <a:gd name="adj1" fmla="val 66936"/>
                  <a:gd name="adj2" fmla="val 27551"/>
                </a:avLst>
              </a:prstGeom>
              <a:solidFill>
                <a:srgbClr val="FEFCD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2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選擇自用貨車，按「換戶」鈕。</a:t>
                </a:r>
                <a:endParaRPr lang="en-US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="" xmlns:a16="http://schemas.microsoft.com/office/drawing/2014/main" id="{D642D57F-EFCE-4622-A990-10735A6821A3}"/>
                  </a:ext>
                </a:extLst>
              </p:cNvPr>
              <p:cNvSpPr/>
              <p:nvPr/>
            </p:nvSpPr>
            <p:spPr>
              <a:xfrm>
                <a:off x="2529308" y="2707925"/>
                <a:ext cx="352630" cy="22612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" name="橢圓 4">
              <a:extLst>
                <a:ext uri="{FF2B5EF4-FFF2-40B4-BE49-F238E27FC236}">
                  <a16:creationId xmlns="" xmlns:a16="http://schemas.microsoft.com/office/drawing/2014/main" id="{BDB60727-BD98-4619-B02E-4491FCCC1E3C}"/>
                </a:ext>
              </a:extLst>
            </p:cNvPr>
            <p:cNvSpPr/>
            <p:nvPr/>
          </p:nvSpPr>
          <p:spPr>
            <a:xfrm>
              <a:off x="1809573" y="1808371"/>
              <a:ext cx="455516" cy="1697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箭號: 向左 6">
            <a:extLst>
              <a:ext uri="{FF2B5EF4-FFF2-40B4-BE49-F238E27FC236}">
                <a16:creationId xmlns="" xmlns:a16="http://schemas.microsoft.com/office/drawing/2014/main" id="{5B9372EC-CFA8-4978-AE09-977C9B7BEF06}"/>
              </a:ext>
            </a:extLst>
          </p:cNvPr>
          <p:cNvSpPr/>
          <p:nvPr/>
        </p:nvSpPr>
        <p:spPr>
          <a:xfrm>
            <a:off x="5209309" y="4856350"/>
            <a:ext cx="665592" cy="38002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9C47A10E-07C7-4FEE-A5C7-6012FF3CAFF2}"/>
              </a:ext>
            </a:extLst>
          </p:cNvPr>
          <p:cNvPicPr/>
          <p:nvPr/>
        </p:nvPicPr>
        <p:blipFill rotWithShape="1">
          <a:blip r:embed="rId2"/>
          <a:srcRect l="7883" t="9808" r="8167" b="6350"/>
          <a:stretch/>
        </p:blipFill>
        <p:spPr bwMode="auto">
          <a:xfrm>
            <a:off x="2170546" y="1182255"/>
            <a:ext cx="8285018" cy="4451927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47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DFA5C6FA-5649-4BBC-A558-881B1A9AD606}"/>
              </a:ext>
            </a:extLst>
          </p:cNvPr>
          <p:cNvGrpSpPr/>
          <p:nvPr/>
        </p:nvGrpSpPr>
        <p:grpSpPr>
          <a:xfrm>
            <a:off x="1215330" y="1618154"/>
            <a:ext cx="5530530" cy="3418490"/>
            <a:chOff x="1215330" y="1618154"/>
            <a:chExt cx="5530530" cy="3418490"/>
          </a:xfrm>
        </p:grpSpPr>
        <p:sp>
          <p:nvSpPr>
            <p:cNvPr id="10" name="矩形圖說文字 9"/>
            <p:cNvSpPr/>
            <p:nvPr/>
          </p:nvSpPr>
          <p:spPr>
            <a:xfrm>
              <a:off x="1215330" y="1618154"/>
              <a:ext cx="2815189" cy="3418490"/>
            </a:xfrm>
            <a:prstGeom prst="wedgeRectCallout">
              <a:avLst>
                <a:gd name="adj1" fmla="val 117898"/>
                <a:gd name="adj2" fmla="val 29364"/>
              </a:avLst>
            </a:prstGeom>
            <a:solidFill>
              <a:srgbClr val="FFFFC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Blip>
                  <a:blip r:embed="rId3"/>
                </a:buBlip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欲將已被換戶的車牌還原回正樣本。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Blip>
                  <a:blip r:embed="rId3"/>
                </a:buBlip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選擇「還原」。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Blip>
                  <a:blip r:embed="rId3"/>
                </a:buBlip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下拉選取「原車牌號碼」。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Blip>
                  <a:blip r:embed="rId3"/>
                </a:buBlip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按下</a:t>
              </a:r>
              <a:r>
                <a:rPr lang="en-US" altLang="zh-TW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還原</a:t>
              </a:r>
              <a:r>
                <a:rPr lang="en-US" altLang="zh-TW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鈕。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buBlip>
                  <a:blip r:embed="rId3"/>
                </a:buBlip>
              </a:pP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出現「換戶還原成功」訊息。</a:t>
              </a:r>
            </a:p>
          </p:txBody>
        </p:sp>
        <p:sp>
          <p:nvSpPr>
            <p:cNvPr id="3" name="橢圓 2"/>
            <p:cNvSpPr/>
            <p:nvPr/>
          </p:nvSpPr>
          <p:spPr>
            <a:xfrm>
              <a:off x="5966594" y="4124712"/>
              <a:ext cx="779266" cy="4301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橢圓 8"/>
          <p:cNvSpPr/>
          <p:nvPr/>
        </p:nvSpPr>
        <p:spPr>
          <a:xfrm>
            <a:off x="5163127" y="3002799"/>
            <a:ext cx="2140535" cy="52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4202545" y="1291751"/>
            <a:ext cx="4405746" cy="980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E5C4F3F-A095-430D-90A0-20230453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047749"/>
            <a:ext cx="8181975" cy="5277101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332266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十一、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上網填報作業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48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7213600" y="1690371"/>
            <a:ext cx="4660900" cy="2031999"/>
          </a:xfrm>
          <a:prstGeom prst="wedgeEllipseCallout">
            <a:avLst>
              <a:gd name="adj1" fmla="val -66468"/>
              <a:gd name="adj2" fmla="val 8102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上網填報作業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809875" y="4824711"/>
            <a:ext cx="1704975" cy="65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620985" y="489166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906977" y="4427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B5BBCC6A-167B-4769-BD93-DB675C42ECC4}"/>
              </a:ext>
            </a:extLst>
          </p:cNvPr>
          <p:cNvSpPr/>
          <p:nvPr/>
        </p:nvSpPr>
        <p:spPr>
          <a:xfrm>
            <a:off x="7589375" y="4427379"/>
            <a:ext cx="1704975" cy="4642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1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71" y="982768"/>
            <a:ext cx="8283658" cy="4892464"/>
          </a:xfrm>
          <a:prstGeom prst="rect">
            <a:avLst/>
          </a:prstGeom>
          <a:ln>
            <a:noFill/>
          </a:ln>
        </p:spPr>
      </p:pic>
      <p:sp>
        <p:nvSpPr>
          <p:cNvPr id="7" name="橢圓形圖說文字 6"/>
          <p:cNvSpPr/>
          <p:nvPr/>
        </p:nvSpPr>
        <p:spPr>
          <a:xfrm>
            <a:off x="5835257" y="3025599"/>
            <a:ext cx="4402572" cy="1563590"/>
          </a:xfrm>
          <a:prstGeom prst="wedgeEllipseCallout">
            <a:avLst>
              <a:gd name="adj1" fmla="val -2472"/>
              <a:gd name="adj2" fmla="val -9255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管理介面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，進入</a:t>
            </a:r>
            <a:r>
              <a:rPr lang="en-US" altLang="zh-TW" sz="24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汽車貨運調查管理介面</a:t>
            </a:r>
            <a:r>
              <a:rPr lang="en-US" altLang="zh-TW" sz="24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登入頁面。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7190014" y="1981200"/>
            <a:ext cx="9906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5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71E90A9-0DA0-47CA-AD94-2F8FB5513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36" y="517901"/>
            <a:ext cx="6420740" cy="53971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F72B980A-7828-4459-B460-FAD83B8858E3}"/>
              </a:ext>
            </a:extLst>
          </p:cNvPr>
          <p:cNvPicPr/>
          <p:nvPr/>
        </p:nvPicPr>
        <p:blipFill rotWithShape="1">
          <a:blip r:embed="rId3"/>
          <a:srcRect l="9460" t="17746" r="10274" b="5161"/>
          <a:stretch/>
        </p:blipFill>
        <p:spPr bwMode="auto">
          <a:xfrm>
            <a:off x="750498" y="1197112"/>
            <a:ext cx="3870035" cy="2768270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49</a:t>
            </a:fld>
            <a:endParaRPr lang="en-US" altLang="en-US" dirty="0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267590" y="3965382"/>
            <a:ext cx="4550228" cy="1477666"/>
          </a:xfrm>
          <a:prstGeom prst="wedgeEllipseCallout">
            <a:avLst>
              <a:gd name="adj1" fmla="val -12082"/>
              <a:gd name="adj2" fmla="val -17014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4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輸入「車牌號碼」。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4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4" name="橢圓 3"/>
          <p:cNvSpPr/>
          <p:nvPr/>
        </p:nvSpPr>
        <p:spPr>
          <a:xfrm>
            <a:off x="1636058" y="1862397"/>
            <a:ext cx="664028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flipV="1">
            <a:off x="4599067" y="2325458"/>
            <a:ext cx="827315" cy="402772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00FE1BE7-7386-4CDD-8BAE-F5F791752154}"/>
              </a:ext>
            </a:extLst>
          </p:cNvPr>
          <p:cNvGrpSpPr/>
          <p:nvPr/>
        </p:nvGrpSpPr>
        <p:grpSpPr>
          <a:xfrm>
            <a:off x="6304143" y="2148728"/>
            <a:ext cx="647852" cy="246221"/>
            <a:chOff x="2172922" y="2681541"/>
            <a:chExt cx="647852" cy="246221"/>
          </a:xfrm>
        </p:grpSpPr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8BCF95E1-125E-42B0-9189-BF39E04AB5DF}"/>
                </a:ext>
              </a:extLst>
            </p:cNvPr>
            <p:cNvSpPr txBox="1"/>
            <p:nvPr/>
          </p:nvSpPr>
          <p:spPr>
            <a:xfrm>
              <a:off x="2239528" y="2723861"/>
              <a:ext cx="581246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60CF9F31-A0A6-4AF5-B8A1-EEAB196018EE}"/>
                </a:ext>
              </a:extLst>
            </p:cNvPr>
            <p:cNvSpPr txBox="1"/>
            <p:nvPr/>
          </p:nvSpPr>
          <p:spPr>
            <a:xfrm>
              <a:off x="2172922" y="2681541"/>
              <a:ext cx="645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508-Y6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0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3C6E03E-4E44-4372-8411-DB2AEB476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028700"/>
            <a:ext cx="8667750" cy="5261858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3837010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十二</a:t>
            </a:r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回收狀況一覽表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50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537325" y="1472724"/>
            <a:ext cx="4660900" cy="2031999"/>
          </a:xfrm>
          <a:prstGeom prst="wedgeEllipseCallout">
            <a:avLst>
              <a:gd name="adj1" fmla="val -61525"/>
              <a:gd name="adj2" fmla="val 9504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回收狀況一覽表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511875" y="4742650"/>
            <a:ext cx="1838325" cy="762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419599" y="472146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14450" y="486205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FF44094C-4D22-4D92-A91B-66C27E23CE98}"/>
              </a:ext>
            </a:extLst>
          </p:cNvPr>
          <p:cNvSpPr/>
          <p:nvPr/>
        </p:nvSpPr>
        <p:spPr>
          <a:xfrm>
            <a:off x="7396826" y="4862056"/>
            <a:ext cx="2051974" cy="4580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2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FD5021F-192C-45B2-922E-9BC8D8DA2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872801"/>
            <a:ext cx="10418618" cy="5245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51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435100" y="3710676"/>
            <a:ext cx="4660900" cy="2031999"/>
          </a:xfrm>
          <a:prstGeom prst="wedgeEllipseCallout">
            <a:avLst>
              <a:gd name="adj1" fmla="val -14884"/>
              <a:gd name="adj2" fmla="val -11986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可自行下拉「調查年月」、「回收狀況」及「審核狀態」。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2F2DA82C-60B3-4924-8659-12C2F79CA527}"/>
              </a:ext>
            </a:extLst>
          </p:cNvPr>
          <p:cNvGrpSpPr/>
          <p:nvPr/>
        </p:nvGrpSpPr>
        <p:grpSpPr>
          <a:xfrm>
            <a:off x="2368250" y="1943018"/>
            <a:ext cx="581247" cy="200055"/>
            <a:chOff x="2167938" y="2716861"/>
            <a:chExt cx="581247" cy="200055"/>
          </a:xfrm>
        </p:grpSpPr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167FE6B8-2025-4F71-BF3F-81378C7C2398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8ECCBEE6-F767-4980-94EC-82584F1D2170}"/>
                </a:ext>
              </a:extLst>
            </p:cNvPr>
            <p:cNvSpPr txBox="1"/>
            <p:nvPr/>
          </p:nvSpPr>
          <p:spPr>
            <a:xfrm>
              <a:off x="2167938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圓角矩形 2"/>
          <p:cNvSpPr/>
          <p:nvPr/>
        </p:nvSpPr>
        <p:spPr>
          <a:xfrm>
            <a:off x="1971675" y="2105026"/>
            <a:ext cx="1819275" cy="2190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4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7824DC18-695D-4474-BC64-DA03781BF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877455"/>
            <a:ext cx="10418618" cy="5245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52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3029482" y="3542147"/>
            <a:ext cx="4660900" cy="2031999"/>
          </a:xfrm>
          <a:prstGeom prst="wedgeEllipseCallout">
            <a:avLst>
              <a:gd name="adj1" fmla="val -15658"/>
              <a:gd name="adj2" fmla="val -11685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「公司名稱」欄位輸入公司名稱可做進一步搜尋。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794926" y="2085109"/>
            <a:ext cx="1376218" cy="2319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33186F4B-C241-4134-8477-1F9EC8BE5FFE}"/>
              </a:ext>
            </a:extLst>
          </p:cNvPr>
          <p:cNvGrpSpPr/>
          <p:nvPr/>
        </p:nvGrpSpPr>
        <p:grpSpPr>
          <a:xfrm>
            <a:off x="2368250" y="1943018"/>
            <a:ext cx="581247" cy="200055"/>
            <a:chOff x="2167938" y="2716861"/>
            <a:chExt cx="581247" cy="200055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6AB010F9-DE66-4673-949C-425C1F050CFD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4C42C7B8-D679-4DA6-AB42-B2CB15477DD7}"/>
                </a:ext>
              </a:extLst>
            </p:cNvPr>
            <p:cNvSpPr txBox="1"/>
            <p:nvPr/>
          </p:nvSpPr>
          <p:spPr>
            <a:xfrm>
              <a:off x="2167938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5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D14B81A-EEBC-4B3C-8B9F-2D1E62A1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0" y="923637"/>
            <a:ext cx="10418618" cy="5245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53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6539346" y="3902364"/>
            <a:ext cx="4479186" cy="2031999"/>
          </a:xfrm>
          <a:prstGeom prst="wedgeEllipseCallout">
            <a:avLst>
              <a:gd name="adj1" fmla="val -5861"/>
              <a:gd name="adj2" fmla="val -1258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下拉「調查員」及「審核員」可篩選出相關之資料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7255838" y="2117437"/>
            <a:ext cx="2600902" cy="2562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016E0BB4-9576-4F10-B801-9775D5CD1ACB}"/>
              </a:ext>
            </a:extLst>
          </p:cNvPr>
          <p:cNvGrpSpPr/>
          <p:nvPr/>
        </p:nvGrpSpPr>
        <p:grpSpPr>
          <a:xfrm>
            <a:off x="2418126" y="2000783"/>
            <a:ext cx="581247" cy="200055"/>
            <a:chOff x="2167938" y="2716861"/>
            <a:chExt cx="581247" cy="200055"/>
          </a:xfrm>
        </p:grpSpPr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CF932C5A-8422-416A-9AC8-275C077A92FF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645D797F-076A-4057-8D0C-C3F2A6EE0813}"/>
                </a:ext>
              </a:extLst>
            </p:cNvPr>
            <p:cNvSpPr txBox="1"/>
            <p:nvPr/>
          </p:nvSpPr>
          <p:spPr>
            <a:xfrm>
              <a:off x="2167938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3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A26034EE-9A2D-4C68-B007-70D70CD4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923637"/>
            <a:ext cx="10418618" cy="5245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54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936127" y="3892280"/>
            <a:ext cx="4159873" cy="1756230"/>
          </a:xfrm>
          <a:prstGeom prst="wedgeEllipseCallout">
            <a:avLst>
              <a:gd name="adj1" fmla="val -5248"/>
              <a:gd name="adj2" fmla="val -12745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點選各鄉鎮鈕可呈現該鄉鎮之資料。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936127" y="2378796"/>
            <a:ext cx="5194346" cy="1981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1FCA8110-7142-4F68-AE31-B85037B71C18}"/>
              </a:ext>
            </a:extLst>
          </p:cNvPr>
          <p:cNvGrpSpPr/>
          <p:nvPr/>
        </p:nvGrpSpPr>
        <p:grpSpPr>
          <a:xfrm>
            <a:off x="2368250" y="1998437"/>
            <a:ext cx="581247" cy="200055"/>
            <a:chOff x="2167938" y="2716861"/>
            <a:chExt cx="581247" cy="200055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446D2FB8-7E16-4E7C-896A-071BC95D666E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0D6E8AF3-5453-48F6-AECC-98670A8BD949}"/>
                </a:ext>
              </a:extLst>
            </p:cNvPr>
            <p:cNvSpPr txBox="1"/>
            <p:nvPr/>
          </p:nvSpPr>
          <p:spPr>
            <a:xfrm>
              <a:off x="2167938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9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38079E4-99E9-45EA-B7D3-056A49905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" y="905843"/>
            <a:ext cx="10834255" cy="5046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55</a:t>
            </a:fld>
            <a:endParaRPr lang="zh-TW" altLang="en-US" dirty="0"/>
          </a:p>
        </p:txBody>
      </p:sp>
      <p:sp>
        <p:nvSpPr>
          <p:cNvPr id="6" name="橢圓形圖說文字 5"/>
          <p:cNvSpPr/>
          <p:nvPr/>
        </p:nvSpPr>
        <p:spPr>
          <a:xfrm>
            <a:off x="5206668" y="3900325"/>
            <a:ext cx="2993572" cy="1709057"/>
          </a:xfrm>
          <a:prstGeom prst="wedgeEllipseCallout">
            <a:avLst>
              <a:gd name="adj1" fmla="val 99205"/>
              <a:gd name="adj2" fmla="val -4950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尚未審核，呈現紅色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9707418" y="2825992"/>
            <a:ext cx="1385455" cy="30575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1BA5564B-DF00-4DBB-83D5-253F16A3FEDD}"/>
              </a:ext>
            </a:extLst>
          </p:cNvPr>
          <p:cNvGrpSpPr/>
          <p:nvPr/>
        </p:nvGrpSpPr>
        <p:grpSpPr>
          <a:xfrm>
            <a:off x="2203554" y="1680994"/>
            <a:ext cx="581247" cy="200055"/>
            <a:chOff x="2158413" y="2726386"/>
            <a:chExt cx="581247" cy="200055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EA547C4A-8716-41D5-B18D-CE93072D190F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C27C8E5A-D276-4690-AC40-BE6FF514FE7E}"/>
                </a:ext>
              </a:extLst>
            </p:cNvPr>
            <p:cNvSpPr txBox="1"/>
            <p:nvPr/>
          </p:nvSpPr>
          <p:spPr>
            <a:xfrm>
              <a:off x="2158413" y="2726386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7DB2770-11F6-47EF-9697-5B19BC0F6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947057"/>
            <a:ext cx="10621818" cy="4963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56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4723054" y="3678061"/>
            <a:ext cx="4660900" cy="2031999"/>
          </a:xfrm>
          <a:prstGeom prst="wedgeEllipseCallout">
            <a:avLst>
              <a:gd name="adj1" fmla="val 81614"/>
              <a:gd name="adj2" fmla="val -67552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自用明細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鈕可查看各筆資料填報內容，並審核各筆樣本資料。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0848110" y="3201615"/>
            <a:ext cx="558800" cy="2735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F731A4C3-4670-4393-BC3B-9F1F0D06D4D5}"/>
              </a:ext>
            </a:extLst>
          </p:cNvPr>
          <p:cNvGrpSpPr/>
          <p:nvPr/>
        </p:nvGrpSpPr>
        <p:grpSpPr>
          <a:xfrm>
            <a:off x="2207537" y="1743512"/>
            <a:ext cx="581247" cy="200055"/>
            <a:chOff x="2167938" y="2716861"/>
            <a:chExt cx="581247" cy="200055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2E9B4608-BD66-48F6-A80D-B97980B60ADF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059D0F1F-1C96-4E42-90B2-3A0D3C43CEB6}"/>
                </a:ext>
              </a:extLst>
            </p:cNvPr>
            <p:cNvSpPr txBox="1"/>
            <p:nvPr/>
          </p:nvSpPr>
          <p:spPr>
            <a:xfrm>
              <a:off x="2167938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5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9FAC1A78-9E05-4204-8052-757214B6EE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7" y="967889"/>
            <a:ext cx="8600143" cy="4732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57</a:t>
            </a:fld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9298036" y="2123466"/>
            <a:ext cx="772886" cy="3048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形圖說文字 6"/>
          <p:cNvSpPr/>
          <p:nvPr/>
        </p:nvSpPr>
        <p:spPr>
          <a:xfrm>
            <a:off x="3664945" y="2740113"/>
            <a:ext cx="4660900" cy="2031999"/>
          </a:xfrm>
          <a:prstGeom prst="wedgeEllipseCallout">
            <a:avLst>
              <a:gd name="adj1" fmla="val 72650"/>
              <a:gd name="adj2" fmla="val -6153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自用明細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鈕可查看各筆資料填報內容，並審核各筆樣本資料。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DE40AF4C-AA34-4867-905B-5F7945C65397}"/>
              </a:ext>
            </a:extLst>
          </p:cNvPr>
          <p:cNvSpPr txBox="1"/>
          <p:nvPr/>
        </p:nvSpPr>
        <p:spPr>
          <a:xfrm>
            <a:off x="4367789" y="1650151"/>
            <a:ext cx="226378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zh-TW" altLang="en-US" sz="600" dirty="0">
              <a:latin typeface="Century" panose="02040604050505020304" pitchFamily="18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869743" y="1622441"/>
            <a:ext cx="1374019" cy="1330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D098FA78-D0BA-47E0-AC82-CD8D89CA1920}"/>
              </a:ext>
            </a:extLst>
          </p:cNvPr>
          <p:cNvGrpSpPr/>
          <p:nvPr/>
        </p:nvGrpSpPr>
        <p:grpSpPr>
          <a:xfrm>
            <a:off x="4298001" y="1462306"/>
            <a:ext cx="581247" cy="200055"/>
            <a:chOff x="2153570" y="2723529"/>
            <a:chExt cx="581247" cy="200055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9A90B827-759D-411C-BA73-2C4F841424E1}"/>
                </a:ext>
              </a:extLst>
            </p:cNvPr>
            <p:cNvSpPr txBox="1"/>
            <p:nvPr/>
          </p:nvSpPr>
          <p:spPr>
            <a:xfrm>
              <a:off x="2242299" y="2775124"/>
              <a:ext cx="318274" cy="955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6D20540B-6386-4DD4-8083-35B4791496D8}"/>
                </a:ext>
              </a:extLst>
            </p:cNvPr>
            <p:cNvSpPr txBox="1"/>
            <p:nvPr/>
          </p:nvSpPr>
          <p:spPr>
            <a:xfrm>
              <a:off x="2153570" y="2723529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6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B84CE5D-27FB-415C-94E5-4EBFDB79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65" y="411218"/>
            <a:ext cx="8657070" cy="6035563"/>
          </a:xfrm>
          <a:prstGeom prst="rect">
            <a:avLst/>
          </a:prstGeom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58</a:t>
            </a:fld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284685" y="2414852"/>
            <a:ext cx="3697515" cy="1627413"/>
          </a:xfrm>
          <a:prstGeom prst="wedgeRectCallout">
            <a:avLst>
              <a:gd name="adj1" fmla="val -61592"/>
              <a:gd name="adj2" fmla="val -948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自用明細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自用明細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鈕，進入車輛基本資料畫面。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4690534" y="1282996"/>
            <a:ext cx="1101436" cy="3992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6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70" y="1014746"/>
            <a:ext cx="8955129" cy="4892464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7603670" y="2801033"/>
            <a:ext cx="3761016" cy="1319891"/>
          </a:xfrm>
          <a:prstGeom prst="wedgeEllipseCallout">
            <a:avLst>
              <a:gd name="adj1" fmla="val -62253"/>
              <a:gd name="adj2" fmla="val 9705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修改密碼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12" name="標題 10"/>
          <p:cNvSpPr txBox="1">
            <a:spLocks/>
          </p:cNvSpPr>
          <p:nvPr/>
        </p:nvSpPr>
        <p:spPr>
          <a:xfrm>
            <a:off x="830240" y="238895"/>
            <a:ext cx="1662589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sz="2800" dirty="0">
                <a:ln w="0"/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修改密碼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</a:t>
            </a:fld>
            <a:endParaRPr lang="en-US" altLang="en-US" dirty="0"/>
          </a:p>
        </p:txBody>
      </p:sp>
      <p:sp>
        <p:nvSpPr>
          <p:cNvPr id="9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4" name="橢圓形圖說文字 13"/>
          <p:cNvSpPr/>
          <p:nvPr/>
        </p:nvSpPr>
        <p:spPr>
          <a:xfrm>
            <a:off x="1452132" y="3018745"/>
            <a:ext cx="3818368" cy="1910442"/>
          </a:xfrm>
          <a:prstGeom prst="wedgeEllipseCallout">
            <a:avLst>
              <a:gd name="adj1" fmla="val 63784"/>
              <a:gd name="adj2" fmla="val 4608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輸入帳號、密碼及驗證碼，按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鈕進入系統。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6540500" y="4815569"/>
            <a:ext cx="691243" cy="2930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880191" y="4815569"/>
            <a:ext cx="660309" cy="2930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3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3188"/>
          <a:stretch/>
        </p:blipFill>
        <p:spPr>
          <a:xfrm>
            <a:off x="1262358" y="254251"/>
            <a:ext cx="9586617" cy="6240725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59</a:t>
            </a:fld>
            <a:endParaRPr lang="en-US" altLang="en-US" dirty="0"/>
          </a:p>
        </p:txBody>
      </p:sp>
      <p:sp>
        <p:nvSpPr>
          <p:cNvPr id="16" name="矩形圖說文字 15"/>
          <p:cNvSpPr/>
          <p:nvPr/>
        </p:nvSpPr>
        <p:spPr>
          <a:xfrm>
            <a:off x="662862" y="3837478"/>
            <a:ext cx="4180115" cy="2264229"/>
          </a:xfrm>
          <a:prstGeom prst="wedgeRectCallout">
            <a:avLst>
              <a:gd name="adj1" fmla="val 59986"/>
              <a:gd name="adj2" fmla="val 4509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檢核完畢點選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若不符合則不允許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a.AC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ÁD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每一趟運量不可大於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公噸。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b.AT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不是轉口貨每一趟運量不可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大於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公噸。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5405331" y="2323834"/>
            <a:ext cx="4180115" cy="1050780"/>
          </a:xfrm>
          <a:prstGeom prst="wedgeRectCallout">
            <a:avLst>
              <a:gd name="adj1" fmla="val -20573"/>
              <a:gd name="adj2" fmla="val -13788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裝卸貨物狀況資料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鈕進入此畫面。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9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60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87" y="479394"/>
            <a:ext cx="10087247" cy="592140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橢圓形圖說文字 8"/>
          <p:cNvSpPr/>
          <p:nvPr/>
        </p:nvSpPr>
        <p:spPr>
          <a:xfrm>
            <a:off x="7601628" y="2905236"/>
            <a:ext cx="3678296" cy="2466266"/>
          </a:xfrm>
          <a:prstGeom prst="wedgeEllipseCallout">
            <a:avLst>
              <a:gd name="adj1" fmla="val -35718"/>
              <a:gd name="adj2" fmla="val -6859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可依各筆樣本資料查看「檢誤是否通過」及「是否審核」之狀況情形。</a:t>
            </a:r>
          </a:p>
        </p:txBody>
      </p:sp>
      <p:sp>
        <p:nvSpPr>
          <p:cNvPr id="4" name="圓角矩形 3"/>
          <p:cNvSpPr/>
          <p:nvPr/>
        </p:nvSpPr>
        <p:spPr>
          <a:xfrm flipV="1">
            <a:off x="7175500" y="2142476"/>
            <a:ext cx="1257300" cy="2830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DD72810D-49A7-40C1-9D93-8E4197225EFD}"/>
              </a:ext>
            </a:extLst>
          </p:cNvPr>
          <p:cNvGrpSpPr/>
          <p:nvPr/>
        </p:nvGrpSpPr>
        <p:grpSpPr>
          <a:xfrm>
            <a:off x="2875287" y="1002543"/>
            <a:ext cx="581247" cy="200055"/>
            <a:chOff x="2141936" y="2721122"/>
            <a:chExt cx="581247" cy="200055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D038AE09-1878-4186-823D-FD9B138BB096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CCBB2056-3D0A-4091-89F9-E03A92831731}"/>
                </a:ext>
              </a:extLst>
            </p:cNvPr>
            <p:cNvSpPr txBox="1"/>
            <p:nvPr/>
          </p:nvSpPr>
          <p:spPr>
            <a:xfrm>
              <a:off x="2141936" y="2721122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1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71" y="982768"/>
            <a:ext cx="8283658" cy="48924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61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598713" y="1121227"/>
            <a:ext cx="3363685" cy="3320144"/>
          </a:xfrm>
          <a:prstGeom prst="wedgeEllipseCallout">
            <a:avLst>
              <a:gd name="adj1" fmla="val 58085"/>
              <a:gd name="adj2" fmla="val 35295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可利用手機掃瞄 </a:t>
            </a:r>
            <a:r>
              <a:rPr lang="en-US" altLang="zh-TW" sz="2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，連結到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回收狀況一覽表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，使用者必需登入帳號及密碼即可查詢。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831769" y="4011385"/>
            <a:ext cx="1393372" cy="1578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5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B1D6F7A-8AE6-4A40-893E-3972B1C01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85824"/>
            <a:ext cx="8458200" cy="5381871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40" y="200025"/>
            <a:ext cx="4103710" cy="57887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十三、 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調查費用填報作業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62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5988050" y="967649"/>
            <a:ext cx="4660900" cy="2289983"/>
          </a:xfrm>
          <a:prstGeom prst="wedgeEllipseCallout">
            <a:avLst>
              <a:gd name="adj1" fmla="val -58450"/>
              <a:gd name="adj2" fmla="val 9477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617704" y="3712712"/>
            <a:ext cx="1619249" cy="560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236953" y="355031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56618" y="455327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3">
            <a:extLst>
              <a:ext uri="{FF2B5EF4-FFF2-40B4-BE49-F238E27FC236}">
                <a16:creationId xmlns="" xmlns:a16="http://schemas.microsoft.com/office/drawing/2014/main" id="{0E29A784-50ED-48AF-86A2-BE744BAEC299}"/>
              </a:ext>
            </a:extLst>
          </p:cNvPr>
          <p:cNvSpPr/>
          <p:nvPr/>
        </p:nvSpPr>
        <p:spPr>
          <a:xfrm>
            <a:off x="7762875" y="4676197"/>
            <a:ext cx="1943099" cy="314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8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63</a:t>
            </a:fld>
            <a:endParaRPr lang="en-US" altLang="en-US" dirty="0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0" y="1135380"/>
            <a:ext cx="6530340" cy="4587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橢圓形圖說文字 6"/>
          <p:cNvSpPr/>
          <p:nvPr/>
        </p:nvSpPr>
        <p:spPr>
          <a:xfrm>
            <a:off x="7656260" y="1001841"/>
            <a:ext cx="2948239" cy="1550859"/>
          </a:xfrm>
          <a:prstGeom prst="wedgeEllipseCallout">
            <a:avLst>
              <a:gd name="adj1" fmla="val -80222"/>
              <a:gd name="adj2" fmla="val 2964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填寫完成後按下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500380" y="3962400"/>
            <a:ext cx="4660900" cy="2031999"/>
          </a:xfrm>
          <a:prstGeom prst="wedgeEllipseCallout">
            <a:avLst>
              <a:gd name="adj1" fmla="val 37735"/>
              <a:gd name="adj2" fmla="val -8959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欄家數系統自動帶出。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欄由總承辦人員登打。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4021667" y="2552700"/>
            <a:ext cx="2506133" cy="5279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969000" y="2057400"/>
            <a:ext cx="774700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9AA95D5D-C25E-4429-948C-6B84406F7DAE}"/>
              </a:ext>
            </a:extLst>
          </p:cNvPr>
          <p:cNvGrpSpPr/>
          <p:nvPr/>
        </p:nvGrpSpPr>
        <p:grpSpPr>
          <a:xfrm>
            <a:off x="4371675" y="2380361"/>
            <a:ext cx="581247" cy="200055"/>
            <a:chOff x="2168977" y="2716861"/>
            <a:chExt cx="581247" cy="200055"/>
          </a:xfrm>
        </p:grpSpPr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96523912-C61E-455C-B15E-6F9C0DA9DD9F}"/>
                </a:ext>
              </a:extLst>
            </p:cNvPr>
            <p:cNvSpPr txBox="1"/>
            <p:nvPr/>
          </p:nvSpPr>
          <p:spPr>
            <a:xfrm>
              <a:off x="2242299" y="2775124"/>
              <a:ext cx="283964" cy="92053"/>
            </a:xfrm>
            <a:prstGeom prst="rect">
              <a:avLst/>
            </a:prstGeom>
            <a:solidFill>
              <a:srgbClr val="FFFEDC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E92213B4-EFAE-45C3-A9BF-006DF14F4D96}"/>
                </a:ext>
              </a:extLst>
            </p:cNvPr>
            <p:cNvSpPr txBox="1"/>
            <p:nvPr/>
          </p:nvSpPr>
          <p:spPr>
            <a:xfrm>
              <a:off x="2168977" y="2716861"/>
              <a:ext cx="58124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6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A8CF610A-9941-40EF-9C8C-A2E69D2A3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928158"/>
            <a:ext cx="8870950" cy="5381871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38895"/>
            <a:ext cx="4113235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十四、</a:t>
            </a: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調查費用填報查詢</a:t>
            </a:r>
            <a:endParaRPr lang="zh-TW" altLang="en-US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64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5727700" y="1606562"/>
            <a:ext cx="4660900" cy="2296886"/>
          </a:xfrm>
          <a:prstGeom prst="wedgeEllipseCallout">
            <a:avLst>
              <a:gd name="adj1" fmla="val -51444"/>
              <a:gd name="adj2" fmla="val 7183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調查費用填報查詢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243667" y="3734215"/>
            <a:ext cx="1707839" cy="5922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875306" y="372930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027334" y="500465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">
            <a:extLst>
              <a:ext uri="{FF2B5EF4-FFF2-40B4-BE49-F238E27FC236}">
                <a16:creationId xmlns="" xmlns:a16="http://schemas.microsoft.com/office/drawing/2014/main" id="{C2ED89E4-F6CF-4DF6-8DC5-153FFF088B0F}"/>
              </a:ext>
            </a:extLst>
          </p:cNvPr>
          <p:cNvSpPr/>
          <p:nvPr/>
        </p:nvSpPr>
        <p:spPr>
          <a:xfrm>
            <a:off x="7636934" y="5105400"/>
            <a:ext cx="2015066" cy="3217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1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10" y="762000"/>
            <a:ext cx="9669780" cy="5334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65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162800" y="1994495"/>
            <a:ext cx="4216400" cy="2031999"/>
          </a:xfrm>
          <a:prstGeom prst="wedgeEllipseCallout">
            <a:avLst>
              <a:gd name="adj1" fmla="val -68176"/>
              <a:gd name="adj2" fmla="val -11471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畫面呈現各項調查費用項目。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點選欲查詢項目。</a:t>
            </a:r>
          </a:p>
        </p:txBody>
      </p:sp>
    </p:spTree>
    <p:extLst>
      <p:ext uri="{BB962C8B-B14F-4D97-AF65-F5344CB8AC3E}">
        <p14:creationId xmlns:p14="http://schemas.microsoft.com/office/powerpoint/2010/main" val="4970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66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45093"/>
            <a:ext cx="9639300" cy="5829300"/>
          </a:xfrm>
          <a:prstGeom prst="rect">
            <a:avLst/>
          </a:prstGeom>
        </p:spPr>
      </p:pic>
      <p:sp>
        <p:nvSpPr>
          <p:cNvPr id="10" name="橢圓形圖說文字 9"/>
          <p:cNvSpPr/>
          <p:nvPr/>
        </p:nvSpPr>
        <p:spPr>
          <a:xfrm>
            <a:off x="990600" y="3988988"/>
            <a:ext cx="3330139" cy="1459905"/>
          </a:xfrm>
          <a:prstGeom prst="wedgeEllipseCallout">
            <a:avLst>
              <a:gd name="adj1" fmla="val 89328"/>
              <a:gd name="adj2" fmla="val -3756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預覽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鈕會開啟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呈現表單。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5626100" y="4718940"/>
            <a:ext cx="3619500" cy="1644354"/>
          </a:xfrm>
          <a:prstGeom prst="wedgeEllipseCallout">
            <a:avLst>
              <a:gd name="adj1" fmla="val -29072"/>
              <a:gd name="adj2" fmla="val -7574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鈕會將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表單直接列印出來。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9DE99E99-DFE6-49E9-A969-727F5352E0B4}"/>
              </a:ext>
            </a:extLst>
          </p:cNvPr>
          <p:cNvGrpSpPr/>
          <p:nvPr/>
        </p:nvGrpSpPr>
        <p:grpSpPr>
          <a:xfrm>
            <a:off x="2191599" y="1309079"/>
            <a:ext cx="581247" cy="230832"/>
            <a:chOff x="2146675" y="2764239"/>
            <a:chExt cx="581247" cy="230832"/>
          </a:xfrm>
        </p:grpSpPr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1B02EFEC-0B37-423D-89E6-5031E56DC737}"/>
                </a:ext>
              </a:extLst>
            </p:cNvPr>
            <p:cNvSpPr txBox="1"/>
            <p:nvPr/>
          </p:nvSpPr>
          <p:spPr>
            <a:xfrm>
              <a:off x="2200463" y="2809725"/>
              <a:ext cx="378283" cy="134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400"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6B3DB7BE-684B-4662-9F35-6AF4EE121098}"/>
                </a:ext>
              </a:extLst>
            </p:cNvPr>
            <p:cNvSpPr txBox="1"/>
            <p:nvPr/>
          </p:nvSpPr>
          <p:spPr>
            <a:xfrm>
              <a:off x="2146675" y="2764239"/>
              <a:ext cx="581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11304</a:t>
              </a:r>
              <a:endPara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7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266329"/>
            <a:ext cx="7282543" cy="621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67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378523" y="3138088"/>
            <a:ext cx="3330139" cy="1459905"/>
          </a:xfrm>
          <a:prstGeom prst="wedgeEllipseCallout">
            <a:avLst>
              <a:gd name="adj1" fmla="val -71227"/>
              <a:gd name="adj2" fmla="val -7323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呈現費用明細表。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803169" y="1259931"/>
            <a:ext cx="718459" cy="199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61045" y="1896702"/>
            <a:ext cx="718459" cy="199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zh-TW" sz="1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27900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58" y="207959"/>
            <a:ext cx="9040818" cy="619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68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9086851" y="4198538"/>
            <a:ext cx="2667000" cy="1459905"/>
          </a:xfrm>
          <a:prstGeom prst="wedgeEllipseCallout">
            <a:avLst>
              <a:gd name="adj1" fmla="val -33015"/>
              <a:gd name="adj2" fmla="val -9237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呈現調查領款清冊。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584339" y="3559711"/>
            <a:ext cx="64225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標楷體" panose="03000509000000000000" pitchFamily="65" charset="-120"/>
                <a:ea typeface="標楷體" panose="03000509000000000000" pitchFamily="65" charset="-120"/>
              </a:rPr>
              <a:t>(@95</a:t>
            </a:r>
            <a:r>
              <a:rPr lang="zh-TW" altLang="en-US" sz="1100" dirty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en-US" altLang="zh-TW" sz="11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D0813F10-5915-450C-B95F-824F7850B8A8}"/>
              </a:ext>
            </a:extLst>
          </p:cNvPr>
          <p:cNvGrpSpPr/>
          <p:nvPr/>
        </p:nvGrpSpPr>
        <p:grpSpPr>
          <a:xfrm>
            <a:off x="4991172" y="1531063"/>
            <a:ext cx="846931" cy="246221"/>
            <a:chOff x="2118490" y="2685188"/>
            <a:chExt cx="846931" cy="246221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7F0CD5B4-35C8-4550-87F2-E1B5181FD81F}"/>
                </a:ext>
              </a:extLst>
            </p:cNvPr>
            <p:cNvSpPr txBox="1"/>
            <p:nvPr/>
          </p:nvSpPr>
          <p:spPr>
            <a:xfrm>
              <a:off x="2186865" y="2737752"/>
              <a:ext cx="645793" cy="1936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7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7D08911F-27DA-42A2-895D-B4B453163A55}"/>
                </a:ext>
              </a:extLst>
            </p:cNvPr>
            <p:cNvSpPr txBox="1"/>
            <p:nvPr/>
          </p:nvSpPr>
          <p:spPr>
            <a:xfrm>
              <a:off x="2118490" y="2685188"/>
              <a:ext cx="8469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113</a:t>
              </a:r>
              <a:r>
                <a:rPr lang="zh-TW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 年</a:t>
              </a:r>
              <a:r>
                <a:rPr lang="en-US" altLang="zh-TW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04</a:t>
              </a:r>
              <a:r>
                <a:rPr lang="zh-TW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月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7B23C969-B9BA-4C02-81B4-DACA6D48CC38}"/>
              </a:ext>
            </a:extLst>
          </p:cNvPr>
          <p:cNvGrpSpPr/>
          <p:nvPr/>
        </p:nvGrpSpPr>
        <p:grpSpPr>
          <a:xfrm>
            <a:off x="5931474" y="2432543"/>
            <a:ext cx="1145472" cy="307777"/>
            <a:chOff x="2146254" y="2665829"/>
            <a:chExt cx="837010" cy="307777"/>
          </a:xfrm>
        </p:grpSpPr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804C746A-4F18-4592-9B87-D23082D50F25}"/>
                </a:ext>
              </a:extLst>
            </p:cNvPr>
            <p:cNvSpPr txBox="1"/>
            <p:nvPr/>
          </p:nvSpPr>
          <p:spPr>
            <a:xfrm>
              <a:off x="2183894" y="2737752"/>
              <a:ext cx="68173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07F5B19E-0BF0-4134-8E29-A30301F3FDF8}"/>
                </a:ext>
              </a:extLst>
            </p:cNvPr>
            <p:cNvSpPr txBox="1"/>
            <p:nvPr/>
          </p:nvSpPr>
          <p:spPr>
            <a:xfrm>
              <a:off x="2146254" y="2665829"/>
              <a:ext cx="837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113</a:t>
              </a:r>
              <a:r>
                <a:rPr lang="zh-TW" altLang="en-US" sz="1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r>
                <a:rPr lang="en-US" altLang="zh-TW" sz="1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04</a:t>
              </a:r>
              <a:r>
                <a:rPr lang="zh-TW" altLang="en-US" sz="1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1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03766"/>
            <a:ext cx="9385299" cy="481603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844B3453-B345-4CBC-A31A-1F77645DAAFE}"/>
              </a:ext>
            </a:extLst>
          </p:cNvPr>
          <p:cNvGrpSpPr/>
          <p:nvPr/>
        </p:nvGrpSpPr>
        <p:grpSpPr>
          <a:xfrm>
            <a:off x="7106272" y="4381500"/>
            <a:ext cx="4894377" cy="1343025"/>
            <a:chOff x="7106272" y="4381500"/>
            <a:chExt cx="4894377" cy="1343025"/>
          </a:xfrm>
        </p:grpSpPr>
        <p:sp>
          <p:nvSpPr>
            <p:cNvPr id="2" name="矩形圖說文字 1"/>
            <p:cNvSpPr/>
            <p:nvPr/>
          </p:nvSpPr>
          <p:spPr>
            <a:xfrm>
              <a:off x="7106272" y="4381500"/>
              <a:ext cx="4894377" cy="1343025"/>
            </a:xfrm>
            <a:prstGeom prst="wedgeRectCallout">
              <a:avLst>
                <a:gd name="adj1" fmla="val -55212"/>
                <a:gd name="adj2" fmla="val -102856"/>
              </a:avLst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1181" y="4495800"/>
              <a:ext cx="4748668" cy="1112611"/>
            </a:xfrm>
            <a:prstGeom prst="rect">
              <a:avLst/>
            </a:prstGeom>
          </p:spPr>
        </p:pic>
      </p:grpSp>
      <p:sp>
        <p:nvSpPr>
          <p:cNvPr id="9" name="橢圓形圖說文字 8"/>
          <p:cNvSpPr/>
          <p:nvPr/>
        </p:nvSpPr>
        <p:spPr>
          <a:xfrm>
            <a:off x="6822326" y="1203766"/>
            <a:ext cx="3902249" cy="1080735"/>
          </a:xfrm>
          <a:prstGeom prst="wedgeEllipseCallout">
            <a:avLst>
              <a:gd name="adj1" fmla="val -60904"/>
              <a:gd name="adj2" fmla="val 15026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原密碼與帳號相同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537401" y="2078780"/>
            <a:ext cx="3416205" cy="1841316"/>
          </a:xfrm>
          <a:prstGeom prst="wedgeRoundRectCallout">
            <a:avLst>
              <a:gd name="adj1" fmla="val 81953"/>
              <a:gd name="adj2" fmla="val 60804"/>
              <a:gd name="adj3" fmla="val 1666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本欄主要做為未來忘記密碼或通知事項使用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請填寫可收到通知之電子信箱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</a:t>
            </a:fld>
            <a:endParaRPr lang="en-US" altLang="en-US" dirty="0"/>
          </a:p>
        </p:txBody>
      </p:sp>
      <p:sp>
        <p:nvSpPr>
          <p:cNvPr id="10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878308" y="2801078"/>
            <a:ext cx="3350307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個特殊符號不可使用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6F60B51C-801C-474E-84CD-BC8F5BB74614}"/>
              </a:ext>
            </a:extLst>
          </p:cNvPr>
          <p:cNvGrpSpPr/>
          <p:nvPr/>
        </p:nvGrpSpPr>
        <p:grpSpPr>
          <a:xfrm>
            <a:off x="537401" y="4544886"/>
            <a:ext cx="6187248" cy="1285420"/>
            <a:chOff x="537401" y="4544886"/>
            <a:chExt cx="6187248" cy="1285420"/>
          </a:xfrm>
        </p:grpSpPr>
        <p:sp>
          <p:nvSpPr>
            <p:cNvPr id="12" name="橢圓形圖說文字 11"/>
            <p:cNvSpPr/>
            <p:nvPr/>
          </p:nvSpPr>
          <p:spPr>
            <a:xfrm>
              <a:off x="537401" y="4544886"/>
              <a:ext cx="4044498" cy="1285420"/>
            </a:xfrm>
            <a:prstGeom prst="wedgeEllipseCallout">
              <a:avLst>
                <a:gd name="adj1" fmla="val 75650"/>
                <a:gd name="adj2" fmla="val -25464"/>
              </a:avLst>
            </a:prstGeom>
            <a:solidFill>
              <a:srgbClr val="FEFC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輸入完成按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確定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鈕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即修改成功，請用新密碼重新登入系統。</a:t>
              </a:r>
            </a:p>
          </p:txBody>
        </p:sp>
        <p:sp>
          <p:nvSpPr>
            <p:cNvPr id="5" name="橢圓 4"/>
            <p:cNvSpPr/>
            <p:nvPr/>
          </p:nvSpPr>
          <p:spPr>
            <a:xfrm>
              <a:off x="5720442" y="4684004"/>
              <a:ext cx="1004207" cy="4277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9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52" y="275208"/>
            <a:ext cx="8937649" cy="621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69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545601" y="4287907"/>
            <a:ext cx="3022599" cy="1459905"/>
          </a:xfrm>
          <a:prstGeom prst="wedgeEllipseCallout">
            <a:avLst>
              <a:gd name="adj1" fmla="val -88897"/>
              <a:gd name="adj2" fmla="val -758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呈現郵資支出憑證粘存單。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047741" y="3564787"/>
            <a:ext cx="958215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endParaRPr lang="en-US" altLang="zh-TW" sz="1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00"/>
              </a:lnSpc>
            </a:pP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38671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46" y="337350"/>
            <a:ext cx="9037188" cy="596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70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545601" y="3330144"/>
            <a:ext cx="3022599" cy="1459905"/>
          </a:xfrm>
          <a:prstGeom prst="wedgeEllipseCallout">
            <a:avLst>
              <a:gd name="adj1" fmla="val -88897"/>
              <a:gd name="adj2" fmla="val -758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呈現勤務教育費領款清單。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459162" y="2996560"/>
            <a:ext cx="1121229" cy="1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14788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1" y="369441"/>
            <a:ext cx="9037188" cy="592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71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545601" y="3330144"/>
            <a:ext cx="3022599" cy="1459905"/>
          </a:xfrm>
          <a:prstGeom prst="wedgeEllipseCallout">
            <a:avLst>
              <a:gd name="adj1" fmla="val -83435"/>
              <a:gd name="adj2" fmla="val -6279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呈現指導費。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365322" y="2948493"/>
            <a:ext cx="878114" cy="228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spcBef>
                <a:spcPts val="600"/>
              </a:spcBef>
            </a:pP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36596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82" y="319596"/>
            <a:ext cx="9037188" cy="608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72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431301" y="3939744"/>
            <a:ext cx="3022599" cy="1459905"/>
          </a:xfrm>
          <a:prstGeom prst="wedgeEllipseCallout">
            <a:avLst>
              <a:gd name="adj1" fmla="val -73351"/>
              <a:gd name="adj2" fmla="val -5583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呈現二代健保補充保險費。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520992" y="3801339"/>
            <a:ext cx="849085" cy="1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8740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18" y="257452"/>
            <a:ext cx="8346333" cy="6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73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607299" y="3722916"/>
            <a:ext cx="3682999" cy="2009344"/>
          </a:xfrm>
          <a:prstGeom prst="wedgeEllipseCallout">
            <a:avLst>
              <a:gd name="adj1" fmla="val -75420"/>
              <a:gd name="adj2" fmla="val 6488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批次產生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將上述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項調查費用項目產生在不同工作表內。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351083" y="5885101"/>
            <a:ext cx="4559300" cy="2957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240045" y="2443532"/>
            <a:ext cx="947057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endParaRPr lang="en-US" altLang="zh-TW" sz="1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00"/>
              </a:lnSpc>
            </a:pP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15508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91D99FE9-1DDD-4922-AC1E-CC133C9D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928158"/>
            <a:ext cx="8870950" cy="5381871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58814" y="296426"/>
            <a:ext cx="4122761" cy="550295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72000" rIns="91440" bIns="7200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十五、</a:t>
            </a:r>
            <a:r>
              <a:rPr lang="zh-TW" altLang="en-U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終身學習時數維護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74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914029" y="1474142"/>
            <a:ext cx="4033625" cy="2626202"/>
          </a:xfrm>
          <a:prstGeom prst="wedgeEllipseCallout">
            <a:avLst>
              <a:gd name="adj1" fmla="val -75420"/>
              <a:gd name="adj2" fmla="val 64883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終身學習時數維護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323495" y="3720420"/>
            <a:ext cx="1571171" cy="6418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805161" y="375756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66428" y="548683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">
            <a:extLst>
              <a:ext uri="{FF2B5EF4-FFF2-40B4-BE49-F238E27FC236}">
                <a16:creationId xmlns="" xmlns:a16="http://schemas.microsoft.com/office/drawing/2014/main" id="{1644905B-0BCE-42E3-8CA3-4AA349DF4DB4}"/>
              </a:ext>
            </a:extLst>
          </p:cNvPr>
          <p:cNvSpPr/>
          <p:nvPr/>
        </p:nvSpPr>
        <p:spPr>
          <a:xfrm>
            <a:off x="7776028" y="5486832"/>
            <a:ext cx="2019905" cy="4430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3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03689C8-9EE6-4CFD-A9FB-A3FD50416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1" y="762000"/>
            <a:ext cx="10383980" cy="567335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75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1257680" y="2703874"/>
            <a:ext cx="3436725" cy="1653451"/>
          </a:xfrm>
          <a:prstGeom prst="wedgeEllipseCallout">
            <a:avLst>
              <a:gd name="adj1" fmla="val 87560"/>
              <a:gd name="adj2" fmla="val -9467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輸入各項資料後按下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鈕。</a:t>
            </a:r>
          </a:p>
        </p:txBody>
      </p:sp>
      <p:sp>
        <p:nvSpPr>
          <p:cNvPr id="5" name="橢圓 4">
            <a:extLst>
              <a:ext uri="{FF2B5EF4-FFF2-40B4-BE49-F238E27FC236}">
                <a16:creationId xmlns="" xmlns:a16="http://schemas.microsoft.com/office/drawing/2014/main" id="{75BAA271-7187-4CB3-853A-37FE5D28C88E}"/>
              </a:ext>
            </a:extLst>
          </p:cNvPr>
          <p:cNvSpPr/>
          <p:nvPr/>
        </p:nvSpPr>
        <p:spPr>
          <a:xfrm>
            <a:off x="5637782" y="1714167"/>
            <a:ext cx="692458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2BA24ECD-6D17-4452-AD46-1138F0F3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008483"/>
            <a:ext cx="8870950" cy="5289748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38895"/>
            <a:ext cx="4465661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Aft>
                <a:spcPts val="10"/>
              </a:spcAft>
            </a:pPr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7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十六、</a:t>
            </a:r>
            <a:r>
              <a:rPr lang="zh-TW" altLang="en-US" sz="37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終身學習時數查詢</a:t>
            </a:r>
            <a:endParaRPr lang="zh-TW" altLang="en-US" sz="3700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76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6477742" y="1920389"/>
            <a:ext cx="4033625" cy="2303896"/>
          </a:xfrm>
          <a:prstGeom prst="wedgeEllipseCallout">
            <a:avLst>
              <a:gd name="adj1" fmla="val -94311"/>
              <a:gd name="adj2" fmla="val 4356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終身學習時數查詢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2362200" y="3783781"/>
            <a:ext cx="1524000" cy="523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814081" y="378733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81762" y="577501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2">
            <a:extLst>
              <a:ext uri="{FF2B5EF4-FFF2-40B4-BE49-F238E27FC236}">
                <a16:creationId xmlns="" xmlns:a16="http://schemas.microsoft.com/office/drawing/2014/main" id="{EEDBCD76-732C-477B-A8B8-23D6BBFEFEDC}"/>
              </a:ext>
            </a:extLst>
          </p:cNvPr>
          <p:cNvSpPr/>
          <p:nvPr/>
        </p:nvSpPr>
        <p:spPr>
          <a:xfrm>
            <a:off x="7653867" y="5876117"/>
            <a:ext cx="2159000" cy="391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4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1" y="1097203"/>
            <a:ext cx="10910656" cy="4870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77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031374" y="3096349"/>
            <a:ext cx="2928725" cy="2009051"/>
          </a:xfrm>
          <a:prstGeom prst="wedgeEllipseCallout">
            <a:avLst>
              <a:gd name="adj1" fmla="val -80190"/>
              <a:gd name="adj2" fmla="val -2930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點選欲查詢項目。</a:t>
            </a:r>
          </a:p>
        </p:txBody>
      </p:sp>
    </p:spTree>
    <p:extLst>
      <p:ext uri="{BB962C8B-B14F-4D97-AF65-F5344CB8AC3E}">
        <p14:creationId xmlns:p14="http://schemas.microsoft.com/office/powerpoint/2010/main" val="20969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53C3A20-5525-4547-8574-73184DA7E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8" y="201650"/>
            <a:ext cx="9038103" cy="6454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78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267564" y="3356172"/>
            <a:ext cx="3487525" cy="1743327"/>
          </a:xfrm>
          <a:prstGeom prst="wedgeEllipseCallout">
            <a:avLst>
              <a:gd name="adj1" fmla="val 80820"/>
              <a:gd name="adj2" fmla="val 10607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預覽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鈕會開啟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呈現表單。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7224662" y="1702517"/>
            <a:ext cx="3175000" cy="2303896"/>
          </a:xfrm>
          <a:prstGeom prst="wedgeEllipseCallout">
            <a:avLst>
              <a:gd name="adj1" fmla="val -74044"/>
              <a:gd name="adj2" fmla="val 63085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鈕會將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表單直接列印出來。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DC2DB7DE-1EC5-4625-B2E8-8ACE43153589}"/>
              </a:ext>
            </a:extLst>
          </p:cNvPr>
          <p:cNvSpPr txBox="1"/>
          <p:nvPr/>
        </p:nvSpPr>
        <p:spPr>
          <a:xfrm>
            <a:off x="2328334" y="1384399"/>
            <a:ext cx="4318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B63FF56-3162-4242-ADC9-2B8E5EA2E20D}"/>
              </a:ext>
            </a:extLst>
          </p:cNvPr>
          <p:cNvSpPr txBox="1"/>
          <p:nvPr/>
        </p:nvSpPr>
        <p:spPr>
          <a:xfrm>
            <a:off x="2256134" y="1384399"/>
            <a:ext cx="504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11304</a:t>
            </a:r>
            <a:endParaRPr lang="zh-TW" alt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04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4EFB2FF-E684-49D6-8688-9B277342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65" y="1065109"/>
            <a:ext cx="9266723" cy="5088042"/>
          </a:xfrm>
          <a:prstGeom prst="rect">
            <a:avLst/>
          </a:prstGeom>
        </p:spPr>
      </p:pic>
      <p:sp>
        <p:nvSpPr>
          <p:cNvPr id="12" name="標題 10"/>
          <p:cNvSpPr txBox="1">
            <a:spLocks/>
          </p:cNvSpPr>
          <p:nvPr/>
        </p:nvSpPr>
        <p:spPr>
          <a:xfrm>
            <a:off x="830239" y="238895"/>
            <a:ext cx="3894161" cy="540000"/>
          </a:xfrm>
          <a:prstGeom prst="rect">
            <a:avLst/>
          </a:prstGeom>
          <a:solidFill>
            <a:srgbClr val="C8097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zh-TW" altLang="en-US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1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二、安全控管作業</a:t>
            </a:r>
            <a:endParaRPr lang="zh-TW" altLang="en-US" sz="3100" dirty="0">
              <a:ln w="0"/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</a:t>
            </a:fld>
            <a:endParaRPr lang="en-US" altLang="en-US" dirty="0"/>
          </a:p>
        </p:txBody>
      </p:sp>
      <p:sp>
        <p:nvSpPr>
          <p:cNvPr id="11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15" name="橢圓形圖說文字 14"/>
          <p:cNvSpPr/>
          <p:nvPr/>
        </p:nvSpPr>
        <p:spPr>
          <a:xfrm>
            <a:off x="5199167" y="214097"/>
            <a:ext cx="4536870" cy="2141175"/>
          </a:xfrm>
          <a:prstGeom prst="wedgeEllipseCallout">
            <a:avLst>
              <a:gd name="adj1" fmla="val -75786"/>
              <a:gd name="adj2" fmla="val 102458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進入系統後，左方功能目錄點選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安全控管作業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】→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安全控管作業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="" xmlns:a16="http://schemas.microsoft.com/office/drawing/2014/main" id="{2F695E07-4642-4899-8F82-B81DFEB33B29}"/>
              </a:ext>
            </a:extLst>
          </p:cNvPr>
          <p:cNvSpPr/>
          <p:nvPr/>
        </p:nvSpPr>
        <p:spPr>
          <a:xfrm>
            <a:off x="2298700" y="3020615"/>
            <a:ext cx="1690255" cy="816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="" xmlns:a16="http://schemas.microsoft.com/office/drawing/2014/main" id="{DECAC76C-3561-49EB-92F9-3CAEF73A1937}"/>
              </a:ext>
            </a:extLst>
          </p:cNvPr>
          <p:cNvSpPr/>
          <p:nvPr/>
        </p:nvSpPr>
        <p:spPr>
          <a:xfrm>
            <a:off x="6382326" y="2401454"/>
            <a:ext cx="1690255" cy="4300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6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6D4E8B1-AF7C-47A3-81C5-7EE05A1C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762329"/>
            <a:ext cx="9218209" cy="5457496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79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7517025" y="4694961"/>
            <a:ext cx="3017625" cy="1729651"/>
          </a:xfrm>
          <a:prstGeom prst="wedgeEllipseCallout">
            <a:avLst>
              <a:gd name="adj1" fmla="val -56902"/>
              <a:gd name="adj2" fmla="val -643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呈現名冊登錄表</a:t>
            </a:r>
          </a:p>
        </p:txBody>
      </p:sp>
    </p:spTree>
    <p:extLst>
      <p:ext uri="{BB962C8B-B14F-4D97-AF65-F5344CB8AC3E}">
        <p14:creationId xmlns:p14="http://schemas.microsoft.com/office/powerpoint/2010/main" val="41577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DCD36D1-7A61-44BC-A326-EE37ABC12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1" y="632217"/>
            <a:ext cx="8610600" cy="5593565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80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8398000" y="1263403"/>
            <a:ext cx="3263900" cy="1843951"/>
          </a:xfrm>
          <a:prstGeom prst="wedgeEllipseCallout">
            <a:avLst>
              <a:gd name="adj1" fmla="val -48906"/>
              <a:gd name="adj2" fmla="val 78364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呈現講習會簽到簿</a:t>
            </a:r>
          </a:p>
        </p:txBody>
      </p:sp>
    </p:spTree>
    <p:extLst>
      <p:ext uri="{BB962C8B-B14F-4D97-AF65-F5344CB8AC3E}">
        <p14:creationId xmlns:p14="http://schemas.microsoft.com/office/powerpoint/2010/main" val="15949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1154232"/>
            <a:ext cx="7543800" cy="454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81</a:t>
            </a:fld>
            <a:endParaRPr lang="en-US" altLang="en-US" dirty="0"/>
          </a:p>
        </p:txBody>
      </p:sp>
      <p:sp>
        <p:nvSpPr>
          <p:cNvPr id="7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8659587" y="1730829"/>
            <a:ext cx="484413" cy="27480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8659587" y="2005635"/>
            <a:ext cx="489856" cy="26342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57" y="1646263"/>
            <a:ext cx="1088572" cy="3102428"/>
          </a:xfrm>
          <a:prstGeom prst="rect">
            <a:avLst/>
          </a:prstGeom>
        </p:spPr>
      </p:pic>
      <p:sp>
        <p:nvSpPr>
          <p:cNvPr id="24" name="橢圓形圖說文字 23"/>
          <p:cNvSpPr/>
          <p:nvPr/>
        </p:nvSpPr>
        <p:spPr>
          <a:xfrm>
            <a:off x="3058885" y="3356611"/>
            <a:ext cx="4452257" cy="2858791"/>
          </a:xfrm>
          <a:prstGeom prst="wedgeEllipseCallout">
            <a:avLst>
              <a:gd name="adj1" fmla="val 81169"/>
              <a:gd name="adj2" fmla="val -44246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4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調查所需一切相關表件於調查前同步掛置於系統網站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上，供各使用者下載翻閱。</a:t>
            </a:r>
          </a:p>
        </p:txBody>
      </p:sp>
    </p:spTree>
    <p:extLst>
      <p:ext uri="{BB962C8B-B14F-4D97-AF65-F5344CB8AC3E}">
        <p14:creationId xmlns:p14="http://schemas.microsoft.com/office/powerpoint/2010/main" val="25139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533900" y="1625600"/>
            <a:ext cx="355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簡報結束敬請指教</a:t>
            </a:r>
          </a:p>
        </p:txBody>
      </p:sp>
    </p:spTree>
    <p:extLst>
      <p:ext uri="{BB962C8B-B14F-4D97-AF65-F5344CB8AC3E}">
        <p14:creationId xmlns:p14="http://schemas.microsoft.com/office/powerpoint/2010/main" val="34242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746525"/>
            <a:ext cx="11292502" cy="514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8</a:t>
            </a:fld>
            <a:endParaRPr lang="en-US" altLang="en-US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58" y="6629400"/>
            <a:ext cx="10555942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2898503" y="2013857"/>
            <a:ext cx="3787569" cy="1843951"/>
          </a:xfrm>
          <a:prstGeom prst="wedgeEllipseCallout">
            <a:avLst>
              <a:gd name="adj1" fmla="val -88841"/>
              <a:gd name="adj2" fmla="val -52989"/>
            </a:avLst>
          </a:prstGeom>
          <a:solidFill>
            <a:srgbClr val="FEF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Blip>
                <a:blip r:embed="rId3"/>
              </a:buBlip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鈕查看目前系統內已存在之帳號。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763374" y="1598826"/>
            <a:ext cx="762000" cy="4136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2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ogy 16x9">
  <a:themeElements>
    <a:clrScheme name="自訂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FFFF00"/>
      </a:accent2>
      <a:accent3>
        <a:srgbClr val="FFDB82"/>
      </a:accent3>
      <a:accent4>
        <a:srgbClr val="EBC7A3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頹漬風材質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2457</Words>
  <Application>Microsoft Office PowerPoint</Application>
  <PresentationFormat>寬螢幕</PresentationFormat>
  <Paragraphs>408</Paragraphs>
  <Slides>83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6" baseType="lpstr">
      <vt:lpstr>Microsoft JhengHei UI</vt:lpstr>
      <vt:lpstr>華康中圓體</vt:lpstr>
      <vt:lpstr>微軟正黑體</vt:lpstr>
      <vt:lpstr>新細明體</vt:lpstr>
      <vt:lpstr>新細明體-ExtB</vt:lpstr>
      <vt:lpstr>標楷體</vt:lpstr>
      <vt:lpstr>Arial</vt:lpstr>
      <vt:lpstr>Calibri</vt:lpstr>
      <vt:lpstr>Century</vt:lpstr>
      <vt:lpstr>Corbel</vt:lpstr>
      <vt:lpstr>Times New Roman</vt:lpstr>
      <vt:lpstr>Wingdings 2</vt:lpstr>
      <vt:lpstr>Ecology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4.換戶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2016-02-16T11:38:32Z</dcterms:created>
  <dcterms:modified xsi:type="dcterms:W3CDTF">2026-03-11T08:00:05Z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  <property fmtid="{D5CDD505-2E9C-101B-9397-08002B2CF9AE}" pid="3" name="_AdHocReviewCycleID">
    <vt:i4>1226033190</vt:i4>
  </property>
  <property fmtid="{D5CDD505-2E9C-101B-9397-08002B2CF9AE}" pid="4" name="_NewReviewCycle">
    <vt:lpwstr/>
  </property>
</Properties>
</file>